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5" r:id="rId1"/>
  </p:sldMasterIdLst>
  <p:notesMasterIdLst>
    <p:notesMasterId r:id="rId30"/>
  </p:notesMasterIdLst>
  <p:sldIdLst>
    <p:sldId id="256" r:id="rId2"/>
    <p:sldId id="257" r:id="rId3"/>
    <p:sldId id="259" r:id="rId4"/>
    <p:sldId id="262" r:id="rId5"/>
    <p:sldId id="263" r:id="rId6"/>
    <p:sldId id="264" r:id="rId7"/>
    <p:sldId id="265" r:id="rId8"/>
    <p:sldId id="266" r:id="rId9"/>
    <p:sldId id="267" r:id="rId10"/>
    <p:sldId id="269" r:id="rId11"/>
    <p:sldId id="268" r:id="rId12"/>
    <p:sldId id="270" r:id="rId13"/>
    <p:sldId id="271" r:id="rId14"/>
    <p:sldId id="272" r:id="rId15"/>
    <p:sldId id="273" r:id="rId16"/>
    <p:sldId id="284" r:id="rId17"/>
    <p:sldId id="274" r:id="rId18"/>
    <p:sldId id="275" r:id="rId19"/>
    <p:sldId id="276" r:id="rId20"/>
    <p:sldId id="277" r:id="rId21"/>
    <p:sldId id="278" r:id="rId22"/>
    <p:sldId id="279" r:id="rId23"/>
    <p:sldId id="280" r:id="rId24"/>
    <p:sldId id="260" r:id="rId25"/>
    <p:sldId id="261" r:id="rId26"/>
    <p:sldId id="283" r:id="rId27"/>
    <p:sldId id="281" r:id="rId28"/>
    <p:sldId id="282" r:id="rId2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DFD7FB"/>
    <a:srgbClr val="005060"/>
    <a:srgbClr val="81DDFD"/>
    <a:srgbClr val="81B9FD"/>
    <a:srgbClr val="29BDB9"/>
    <a:srgbClr val="21B5C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6102" autoAdjust="0"/>
    <p:restoredTop sz="94660"/>
  </p:normalViewPr>
  <p:slideViewPr>
    <p:cSldViewPr snapToGrid="0">
      <p:cViewPr varScale="1">
        <p:scale>
          <a:sx n="60" d="100"/>
          <a:sy n="60" d="100"/>
        </p:scale>
        <p:origin x="38" y="44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diagrams/_rels/data1.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C0A61D6-8E52-46D7-9A23-A241441C614C}"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7451301A-5A3C-4005-8529-81D124BFB976}">
      <dgm:prSet custT="1"/>
      <dgm:spPr/>
      <dgm:t>
        <a:bodyPr/>
        <a:lstStyle/>
        <a:p>
          <a:pPr>
            <a:lnSpc>
              <a:spcPct val="100000"/>
            </a:lnSpc>
          </a:pPr>
          <a:r>
            <a:rPr lang="en-US" sz="1800" dirty="0">
              <a:solidFill>
                <a:schemeClr val="bg1"/>
              </a:solidFill>
            </a:rPr>
            <a:t>The dataset contains 215,063 instances with 6 features, focusing on patient reviews of specific drugs, associated conditions, and patient satisfaction ratings on a 10-star scale. </a:t>
          </a:r>
        </a:p>
      </dgm:t>
    </dgm:pt>
    <dgm:pt modelId="{495E8B40-6087-4C17-89FB-2C72D6942210}" type="parTrans" cxnId="{BAAD95C3-926D-4BFF-97E1-0B1751D84960}">
      <dgm:prSet/>
      <dgm:spPr/>
      <dgm:t>
        <a:bodyPr/>
        <a:lstStyle/>
        <a:p>
          <a:endParaRPr lang="en-US"/>
        </a:p>
      </dgm:t>
    </dgm:pt>
    <dgm:pt modelId="{A7AEEBD8-3906-44A2-9532-C145B68DF15A}" type="sibTrans" cxnId="{BAAD95C3-926D-4BFF-97E1-0B1751D84960}">
      <dgm:prSet/>
      <dgm:spPr/>
      <dgm:t>
        <a:bodyPr/>
        <a:lstStyle/>
        <a:p>
          <a:pPr>
            <a:lnSpc>
              <a:spcPct val="100000"/>
            </a:lnSpc>
          </a:pPr>
          <a:endParaRPr lang="en-US"/>
        </a:p>
      </dgm:t>
    </dgm:pt>
    <dgm:pt modelId="{AED1FDC4-6C24-4BE6-B27B-7F5D999DB098}">
      <dgm:prSet custT="1"/>
      <dgm:spPr/>
      <dgm:t>
        <a:bodyPr/>
        <a:lstStyle/>
        <a:p>
          <a:pPr>
            <a:lnSpc>
              <a:spcPct val="100000"/>
            </a:lnSpc>
          </a:pPr>
          <a:r>
            <a:rPr lang="en-US" sz="1800" dirty="0">
              <a:solidFill>
                <a:schemeClr val="bg1"/>
              </a:solidFill>
            </a:rPr>
            <a:t>The project involves binarizing the rating column and classifying the data using various algorithms in Weka. </a:t>
          </a:r>
        </a:p>
      </dgm:t>
    </dgm:pt>
    <dgm:pt modelId="{B844C5D5-422C-4C53-A1E0-ABCEC6BB5950}" type="parTrans" cxnId="{594610E9-A34E-4D7D-9999-9A4EF1A9B93B}">
      <dgm:prSet/>
      <dgm:spPr/>
      <dgm:t>
        <a:bodyPr/>
        <a:lstStyle/>
        <a:p>
          <a:endParaRPr lang="en-US"/>
        </a:p>
      </dgm:t>
    </dgm:pt>
    <dgm:pt modelId="{80F3F27E-085B-43C2-B401-34D509ECCA64}" type="sibTrans" cxnId="{594610E9-A34E-4D7D-9999-9A4EF1A9B93B}">
      <dgm:prSet/>
      <dgm:spPr/>
      <dgm:t>
        <a:bodyPr/>
        <a:lstStyle/>
        <a:p>
          <a:pPr>
            <a:lnSpc>
              <a:spcPct val="100000"/>
            </a:lnSpc>
          </a:pPr>
          <a:endParaRPr lang="en-US"/>
        </a:p>
      </dgm:t>
    </dgm:pt>
    <dgm:pt modelId="{84F0E04E-93DA-4EA9-9B97-58CEA1394D56}">
      <dgm:prSet custT="1"/>
      <dgm:spPr/>
      <dgm:t>
        <a:bodyPr/>
        <a:lstStyle/>
        <a:p>
          <a:pPr>
            <a:lnSpc>
              <a:spcPct val="100000"/>
            </a:lnSpc>
          </a:pPr>
          <a:r>
            <a:rPr lang="en-US" sz="1800" dirty="0">
              <a:solidFill>
                <a:schemeClr val="bg1"/>
              </a:solidFill>
            </a:rPr>
            <a:t>This dataset, which is multivariate and text-based, falls within the subject area of Health and Medicine. The associated tasks primarily involve classification using the binarized ratings, with features represented as integers. </a:t>
          </a:r>
        </a:p>
      </dgm:t>
    </dgm:pt>
    <dgm:pt modelId="{FFC1DB91-47CA-490F-AB7A-3B2DD183042C}" type="parTrans" cxnId="{D8BD9BD1-DF3D-4B6D-B259-114B75EA7C52}">
      <dgm:prSet/>
      <dgm:spPr/>
      <dgm:t>
        <a:bodyPr/>
        <a:lstStyle/>
        <a:p>
          <a:endParaRPr lang="en-US"/>
        </a:p>
      </dgm:t>
    </dgm:pt>
    <dgm:pt modelId="{9FE9DB59-A0AD-4D86-B1EB-81B49CB83097}" type="sibTrans" cxnId="{D8BD9BD1-DF3D-4B6D-B259-114B75EA7C52}">
      <dgm:prSet/>
      <dgm:spPr/>
      <dgm:t>
        <a:bodyPr/>
        <a:lstStyle/>
        <a:p>
          <a:pPr>
            <a:lnSpc>
              <a:spcPct val="100000"/>
            </a:lnSpc>
          </a:pPr>
          <a:endParaRPr lang="en-US"/>
        </a:p>
      </dgm:t>
    </dgm:pt>
    <dgm:pt modelId="{06DBCB41-FA74-4328-9DDE-3605E7AC8717}">
      <dgm:prSet custT="1"/>
      <dgm:spPr/>
      <dgm:t>
        <a:bodyPr/>
        <a:lstStyle/>
        <a:p>
          <a:pPr>
            <a:lnSpc>
              <a:spcPct val="100000"/>
            </a:lnSpc>
          </a:pPr>
          <a:r>
            <a:rPr lang="en-US" sz="1800" dirty="0">
              <a:solidFill>
                <a:schemeClr val="bg1"/>
              </a:solidFill>
            </a:rPr>
            <a:t>This setup is particularly suitable for predictive modeling in the healthcare domain, leveraging patient feedback to gain insights.</a:t>
          </a:r>
        </a:p>
      </dgm:t>
    </dgm:pt>
    <dgm:pt modelId="{846FE0A3-76CA-44A5-9BF0-FA9E55C41823}" type="parTrans" cxnId="{6D79B402-B993-4F44-AEB5-817A6830E0CB}">
      <dgm:prSet/>
      <dgm:spPr/>
      <dgm:t>
        <a:bodyPr/>
        <a:lstStyle/>
        <a:p>
          <a:endParaRPr lang="en-US"/>
        </a:p>
      </dgm:t>
    </dgm:pt>
    <dgm:pt modelId="{501064A2-0FD6-4D9B-9078-D723CE88199B}" type="sibTrans" cxnId="{6D79B402-B993-4F44-AEB5-817A6830E0CB}">
      <dgm:prSet/>
      <dgm:spPr/>
      <dgm:t>
        <a:bodyPr/>
        <a:lstStyle/>
        <a:p>
          <a:endParaRPr lang="en-US"/>
        </a:p>
      </dgm:t>
    </dgm:pt>
    <dgm:pt modelId="{2206D836-0532-4B49-8583-67049A97B5F7}" type="pres">
      <dgm:prSet presAssocID="{EC0A61D6-8E52-46D7-9A23-A241441C614C}" presName="root" presStyleCnt="0">
        <dgm:presLayoutVars>
          <dgm:dir/>
          <dgm:resizeHandles val="exact"/>
        </dgm:presLayoutVars>
      </dgm:prSet>
      <dgm:spPr/>
    </dgm:pt>
    <dgm:pt modelId="{898F2035-65ED-4FC4-8B2D-F8D295469043}" type="pres">
      <dgm:prSet presAssocID="{EC0A61D6-8E52-46D7-9A23-A241441C614C}" presName="container" presStyleCnt="0">
        <dgm:presLayoutVars>
          <dgm:dir/>
          <dgm:resizeHandles val="exact"/>
        </dgm:presLayoutVars>
      </dgm:prSet>
      <dgm:spPr/>
    </dgm:pt>
    <dgm:pt modelId="{1D0B96A2-A4E2-4A18-9652-4B5333262E4E}" type="pres">
      <dgm:prSet presAssocID="{7451301A-5A3C-4005-8529-81D124BFB976}" presName="compNode" presStyleCnt="0"/>
      <dgm:spPr/>
    </dgm:pt>
    <dgm:pt modelId="{368D40B7-E75E-413D-B6E3-0C924DBB0C40}" type="pres">
      <dgm:prSet presAssocID="{7451301A-5A3C-4005-8529-81D124BFB976}" presName="iconBgRect" presStyleLbl="bgShp" presStyleIdx="0" presStyleCnt="4"/>
      <dgm:spPr/>
    </dgm:pt>
    <dgm:pt modelId="{C3CCAE00-83DB-4008-8F5B-3651C9E5C383}" type="pres">
      <dgm:prSet presAssocID="{7451301A-5A3C-4005-8529-81D124BFB976}"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Hospital"/>
        </a:ext>
      </dgm:extLst>
    </dgm:pt>
    <dgm:pt modelId="{8F5EDF01-F7FB-46B5-AFFF-1D25897FA4CE}" type="pres">
      <dgm:prSet presAssocID="{7451301A-5A3C-4005-8529-81D124BFB976}" presName="spaceRect" presStyleCnt="0"/>
      <dgm:spPr/>
    </dgm:pt>
    <dgm:pt modelId="{1F998318-6197-499C-B82D-B838EB4AC3A5}" type="pres">
      <dgm:prSet presAssocID="{7451301A-5A3C-4005-8529-81D124BFB976}" presName="textRect" presStyleLbl="revTx" presStyleIdx="0" presStyleCnt="4">
        <dgm:presLayoutVars>
          <dgm:chMax val="1"/>
          <dgm:chPref val="1"/>
        </dgm:presLayoutVars>
      </dgm:prSet>
      <dgm:spPr/>
    </dgm:pt>
    <dgm:pt modelId="{1B67C216-53CF-43DF-97C3-D640FE566F69}" type="pres">
      <dgm:prSet presAssocID="{A7AEEBD8-3906-44A2-9532-C145B68DF15A}" presName="sibTrans" presStyleLbl="sibTrans2D1" presStyleIdx="0" presStyleCnt="0"/>
      <dgm:spPr/>
    </dgm:pt>
    <dgm:pt modelId="{0254E82B-1AD4-425F-BE0E-08A28C041B37}" type="pres">
      <dgm:prSet presAssocID="{AED1FDC4-6C24-4BE6-B27B-7F5D999DB098}" presName="compNode" presStyleCnt="0"/>
      <dgm:spPr/>
    </dgm:pt>
    <dgm:pt modelId="{B2BBA67A-E928-4C87-AA23-C1136A9EF53D}" type="pres">
      <dgm:prSet presAssocID="{AED1FDC4-6C24-4BE6-B27B-7F5D999DB098}" presName="iconBgRect" presStyleLbl="bgShp" presStyleIdx="1" presStyleCnt="4"/>
      <dgm:spPr/>
    </dgm:pt>
    <dgm:pt modelId="{41CB9D52-3C09-4C8E-9422-37E3FD57E31E}" type="pres">
      <dgm:prSet presAssocID="{AED1FDC4-6C24-4BE6-B27B-7F5D999DB098}"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Database"/>
        </a:ext>
      </dgm:extLst>
    </dgm:pt>
    <dgm:pt modelId="{54B5D588-E853-4750-8235-FEB42765469F}" type="pres">
      <dgm:prSet presAssocID="{AED1FDC4-6C24-4BE6-B27B-7F5D999DB098}" presName="spaceRect" presStyleCnt="0"/>
      <dgm:spPr/>
    </dgm:pt>
    <dgm:pt modelId="{B40AFA74-10FF-45DF-A579-E95EBA0A08B8}" type="pres">
      <dgm:prSet presAssocID="{AED1FDC4-6C24-4BE6-B27B-7F5D999DB098}" presName="textRect" presStyleLbl="revTx" presStyleIdx="1" presStyleCnt="4">
        <dgm:presLayoutVars>
          <dgm:chMax val="1"/>
          <dgm:chPref val="1"/>
        </dgm:presLayoutVars>
      </dgm:prSet>
      <dgm:spPr/>
    </dgm:pt>
    <dgm:pt modelId="{D95D999F-25F5-45D7-A381-78AC99FAF0BE}" type="pres">
      <dgm:prSet presAssocID="{80F3F27E-085B-43C2-B401-34D509ECCA64}" presName="sibTrans" presStyleLbl="sibTrans2D1" presStyleIdx="0" presStyleCnt="0"/>
      <dgm:spPr/>
    </dgm:pt>
    <dgm:pt modelId="{8BA1130B-F742-4DB7-80BE-92591E5F33F4}" type="pres">
      <dgm:prSet presAssocID="{84F0E04E-93DA-4EA9-9B97-58CEA1394D56}" presName="compNode" presStyleCnt="0"/>
      <dgm:spPr/>
    </dgm:pt>
    <dgm:pt modelId="{B84E209B-5F65-4389-AB61-0993C2B3AFFE}" type="pres">
      <dgm:prSet presAssocID="{84F0E04E-93DA-4EA9-9B97-58CEA1394D56}" presName="iconBgRect" presStyleLbl="bgShp" presStyleIdx="2" presStyleCnt="4"/>
      <dgm:spPr/>
    </dgm:pt>
    <dgm:pt modelId="{3B65F727-4F23-4ECC-843F-7800D6A96B3F}" type="pres">
      <dgm:prSet presAssocID="{84F0E04E-93DA-4EA9-9B97-58CEA1394D56}"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Business Growth"/>
        </a:ext>
      </dgm:extLst>
    </dgm:pt>
    <dgm:pt modelId="{AF16FA29-10A9-4276-B101-67C34AA67475}" type="pres">
      <dgm:prSet presAssocID="{84F0E04E-93DA-4EA9-9B97-58CEA1394D56}" presName="spaceRect" presStyleCnt="0"/>
      <dgm:spPr/>
    </dgm:pt>
    <dgm:pt modelId="{804A2DAB-FB88-4847-BA0D-6B193DA73CC4}" type="pres">
      <dgm:prSet presAssocID="{84F0E04E-93DA-4EA9-9B97-58CEA1394D56}" presName="textRect" presStyleLbl="revTx" presStyleIdx="2" presStyleCnt="4">
        <dgm:presLayoutVars>
          <dgm:chMax val="1"/>
          <dgm:chPref val="1"/>
        </dgm:presLayoutVars>
      </dgm:prSet>
      <dgm:spPr/>
    </dgm:pt>
    <dgm:pt modelId="{D48EB6B5-8503-4A5B-9F55-07394E768AC5}" type="pres">
      <dgm:prSet presAssocID="{9FE9DB59-A0AD-4D86-B1EB-81B49CB83097}" presName="sibTrans" presStyleLbl="sibTrans2D1" presStyleIdx="0" presStyleCnt="0"/>
      <dgm:spPr/>
    </dgm:pt>
    <dgm:pt modelId="{F4779F2B-F97D-4361-830A-45A3DBDB1747}" type="pres">
      <dgm:prSet presAssocID="{06DBCB41-FA74-4328-9DDE-3605E7AC8717}" presName="compNode" presStyleCnt="0"/>
      <dgm:spPr/>
    </dgm:pt>
    <dgm:pt modelId="{AE1123DE-2948-4D15-8362-7A3ACD052E3F}" type="pres">
      <dgm:prSet presAssocID="{06DBCB41-FA74-4328-9DDE-3605E7AC8717}" presName="iconBgRect" presStyleLbl="bgShp" presStyleIdx="3" presStyleCnt="4"/>
      <dgm:spPr/>
    </dgm:pt>
    <dgm:pt modelId="{1F13F4C9-A849-41BE-AA61-F70E50E2F265}" type="pres">
      <dgm:prSet presAssocID="{06DBCB41-FA74-4328-9DDE-3605E7AC8717}"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Doctor"/>
        </a:ext>
      </dgm:extLst>
    </dgm:pt>
    <dgm:pt modelId="{FFD9182C-8992-4B71-B48B-B6897D745897}" type="pres">
      <dgm:prSet presAssocID="{06DBCB41-FA74-4328-9DDE-3605E7AC8717}" presName="spaceRect" presStyleCnt="0"/>
      <dgm:spPr/>
    </dgm:pt>
    <dgm:pt modelId="{017CC321-FBFE-488A-985E-F4BCA9C40A04}" type="pres">
      <dgm:prSet presAssocID="{06DBCB41-FA74-4328-9DDE-3605E7AC8717}" presName="textRect" presStyleLbl="revTx" presStyleIdx="3" presStyleCnt="4" custScaleX="117077" custScaleY="129391">
        <dgm:presLayoutVars>
          <dgm:chMax val="1"/>
          <dgm:chPref val="1"/>
        </dgm:presLayoutVars>
      </dgm:prSet>
      <dgm:spPr/>
    </dgm:pt>
  </dgm:ptLst>
  <dgm:cxnLst>
    <dgm:cxn modelId="{6D79B402-B993-4F44-AEB5-817A6830E0CB}" srcId="{EC0A61D6-8E52-46D7-9A23-A241441C614C}" destId="{06DBCB41-FA74-4328-9DDE-3605E7AC8717}" srcOrd="3" destOrd="0" parTransId="{846FE0A3-76CA-44A5-9BF0-FA9E55C41823}" sibTransId="{501064A2-0FD6-4D9B-9078-D723CE88199B}"/>
    <dgm:cxn modelId="{1AC99818-6462-4A1D-9B49-73CBE3699AAF}" type="presOf" srcId="{A7AEEBD8-3906-44A2-9532-C145B68DF15A}" destId="{1B67C216-53CF-43DF-97C3-D640FE566F69}" srcOrd="0" destOrd="0" presId="urn:microsoft.com/office/officeart/2018/2/layout/IconCircleList"/>
    <dgm:cxn modelId="{BAA57B33-139D-45BA-8F5D-51FD7EA1CB20}" type="presOf" srcId="{80F3F27E-085B-43C2-B401-34D509ECCA64}" destId="{D95D999F-25F5-45D7-A381-78AC99FAF0BE}" srcOrd="0" destOrd="0" presId="urn:microsoft.com/office/officeart/2018/2/layout/IconCircleList"/>
    <dgm:cxn modelId="{9261D946-383B-473B-BE64-7B32B63F93FA}" type="presOf" srcId="{EC0A61D6-8E52-46D7-9A23-A241441C614C}" destId="{2206D836-0532-4B49-8583-67049A97B5F7}" srcOrd="0" destOrd="0" presId="urn:microsoft.com/office/officeart/2018/2/layout/IconCircleList"/>
    <dgm:cxn modelId="{AAB5894F-F8F8-4C58-AA8D-8777FD647016}" type="presOf" srcId="{AED1FDC4-6C24-4BE6-B27B-7F5D999DB098}" destId="{B40AFA74-10FF-45DF-A579-E95EBA0A08B8}" srcOrd="0" destOrd="0" presId="urn:microsoft.com/office/officeart/2018/2/layout/IconCircleList"/>
    <dgm:cxn modelId="{3217709A-B3E9-42B2-B920-F38CA177C339}" type="presOf" srcId="{7451301A-5A3C-4005-8529-81D124BFB976}" destId="{1F998318-6197-499C-B82D-B838EB4AC3A5}" srcOrd="0" destOrd="0" presId="urn:microsoft.com/office/officeart/2018/2/layout/IconCircleList"/>
    <dgm:cxn modelId="{CE3747BB-2C37-4344-9F58-66ED062DD3CF}" type="presOf" srcId="{06DBCB41-FA74-4328-9DDE-3605E7AC8717}" destId="{017CC321-FBFE-488A-985E-F4BCA9C40A04}" srcOrd="0" destOrd="0" presId="urn:microsoft.com/office/officeart/2018/2/layout/IconCircleList"/>
    <dgm:cxn modelId="{BAAD95C3-926D-4BFF-97E1-0B1751D84960}" srcId="{EC0A61D6-8E52-46D7-9A23-A241441C614C}" destId="{7451301A-5A3C-4005-8529-81D124BFB976}" srcOrd="0" destOrd="0" parTransId="{495E8B40-6087-4C17-89FB-2C72D6942210}" sibTransId="{A7AEEBD8-3906-44A2-9532-C145B68DF15A}"/>
    <dgm:cxn modelId="{2EDF4ACD-2952-42B8-9B6C-D9EC151E2D2F}" type="presOf" srcId="{84F0E04E-93DA-4EA9-9B97-58CEA1394D56}" destId="{804A2DAB-FB88-4847-BA0D-6B193DA73CC4}" srcOrd="0" destOrd="0" presId="urn:microsoft.com/office/officeart/2018/2/layout/IconCircleList"/>
    <dgm:cxn modelId="{D8BD9BD1-DF3D-4B6D-B259-114B75EA7C52}" srcId="{EC0A61D6-8E52-46D7-9A23-A241441C614C}" destId="{84F0E04E-93DA-4EA9-9B97-58CEA1394D56}" srcOrd="2" destOrd="0" parTransId="{FFC1DB91-47CA-490F-AB7A-3B2DD183042C}" sibTransId="{9FE9DB59-A0AD-4D86-B1EB-81B49CB83097}"/>
    <dgm:cxn modelId="{594610E9-A34E-4D7D-9999-9A4EF1A9B93B}" srcId="{EC0A61D6-8E52-46D7-9A23-A241441C614C}" destId="{AED1FDC4-6C24-4BE6-B27B-7F5D999DB098}" srcOrd="1" destOrd="0" parTransId="{B844C5D5-422C-4C53-A1E0-ABCEC6BB5950}" sibTransId="{80F3F27E-085B-43C2-B401-34D509ECCA64}"/>
    <dgm:cxn modelId="{0CB98FFC-CFD8-4D79-BE1B-26390DA45DD1}" type="presOf" srcId="{9FE9DB59-A0AD-4D86-B1EB-81B49CB83097}" destId="{D48EB6B5-8503-4A5B-9F55-07394E768AC5}" srcOrd="0" destOrd="0" presId="urn:microsoft.com/office/officeart/2018/2/layout/IconCircleList"/>
    <dgm:cxn modelId="{D1FDF0D7-11A1-4F4D-9121-4738F3934C3C}" type="presParOf" srcId="{2206D836-0532-4B49-8583-67049A97B5F7}" destId="{898F2035-65ED-4FC4-8B2D-F8D295469043}" srcOrd="0" destOrd="0" presId="urn:microsoft.com/office/officeart/2018/2/layout/IconCircleList"/>
    <dgm:cxn modelId="{8083E9B7-EE1C-4A2C-B41D-4FFAD3E98D0A}" type="presParOf" srcId="{898F2035-65ED-4FC4-8B2D-F8D295469043}" destId="{1D0B96A2-A4E2-4A18-9652-4B5333262E4E}" srcOrd="0" destOrd="0" presId="urn:microsoft.com/office/officeart/2018/2/layout/IconCircleList"/>
    <dgm:cxn modelId="{41768B6C-6FA1-4C8E-B363-8175776BF8F4}" type="presParOf" srcId="{1D0B96A2-A4E2-4A18-9652-4B5333262E4E}" destId="{368D40B7-E75E-413D-B6E3-0C924DBB0C40}" srcOrd="0" destOrd="0" presId="urn:microsoft.com/office/officeart/2018/2/layout/IconCircleList"/>
    <dgm:cxn modelId="{B9FB724C-6416-4925-8453-9B24B8D06E0F}" type="presParOf" srcId="{1D0B96A2-A4E2-4A18-9652-4B5333262E4E}" destId="{C3CCAE00-83DB-4008-8F5B-3651C9E5C383}" srcOrd="1" destOrd="0" presId="urn:microsoft.com/office/officeart/2018/2/layout/IconCircleList"/>
    <dgm:cxn modelId="{ECA035F0-E1C9-4783-8EAE-EA3018241263}" type="presParOf" srcId="{1D0B96A2-A4E2-4A18-9652-4B5333262E4E}" destId="{8F5EDF01-F7FB-46B5-AFFF-1D25897FA4CE}" srcOrd="2" destOrd="0" presId="urn:microsoft.com/office/officeart/2018/2/layout/IconCircleList"/>
    <dgm:cxn modelId="{B0F73EDB-9C5E-4198-88A4-362CA18D24A9}" type="presParOf" srcId="{1D0B96A2-A4E2-4A18-9652-4B5333262E4E}" destId="{1F998318-6197-499C-B82D-B838EB4AC3A5}" srcOrd="3" destOrd="0" presId="urn:microsoft.com/office/officeart/2018/2/layout/IconCircleList"/>
    <dgm:cxn modelId="{6D5714E0-BE50-48BC-8861-43629AE9F006}" type="presParOf" srcId="{898F2035-65ED-4FC4-8B2D-F8D295469043}" destId="{1B67C216-53CF-43DF-97C3-D640FE566F69}" srcOrd="1" destOrd="0" presId="urn:microsoft.com/office/officeart/2018/2/layout/IconCircleList"/>
    <dgm:cxn modelId="{58EEDBB2-ED6E-4217-B5F2-8C6FB27106C9}" type="presParOf" srcId="{898F2035-65ED-4FC4-8B2D-F8D295469043}" destId="{0254E82B-1AD4-425F-BE0E-08A28C041B37}" srcOrd="2" destOrd="0" presId="urn:microsoft.com/office/officeart/2018/2/layout/IconCircleList"/>
    <dgm:cxn modelId="{294A1EF1-D72F-4C3E-B74A-8BA4E5039575}" type="presParOf" srcId="{0254E82B-1AD4-425F-BE0E-08A28C041B37}" destId="{B2BBA67A-E928-4C87-AA23-C1136A9EF53D}" srcOrd="0" destOrd="0" presId="urn:microsoft.com/office/officeart/2018/2/layout/IconCircleList"/>
    <dgm:cxn modelId="{EC1FDBB8-2518-497E-B559-4C0E0A75EC5E}" type="presParOf" srcId="{0254E82B-1AD4-425F-BE0E-08A28C041B37}" destId="{41CB9D52-3C09-4C8E-9422-37E3FD57E31E}" srcOrd="1" destOrd="0" presId="urn:microsoft.com/office/officeart/2018/2/layout/IconCircleList"/>
    <dgm:cxn modelId="{F14453ED-6EAC-4C0E-9B16-5CBC977CE76D}" type="presParOf" srcId="{0254E82B-1AD4-425F-BE0E-08A28C041B37}" destId="{54B5D588-E853-4750-8235-FEB42765469F}" srcOrd="2" destOrd="0" presId="urn:microsoft.com/office/officeart/2018/2/layout/IconCircleList"/>
    <dgm:cxn modelId="{E8155E27-09DD-4FB5-8AB3-9952C56E25E9}" type="presParOf" srcId="{0254E82B-1AD4-425F-BE0E-08A28C041B37}" destId="{B40AFA74-10FF-45DF-A579-E95EBA0A08B8}" srcOrd="3" destOrd="0" presId="urn:microsoft.com/office/officeart/2018/2/layout/IconCircleList"/>
    <dgm:cxn modelId="{DBA5ACF9-9A37-4DB8-893D-F2029C8ECDA5}" type="presParOf" srcId="{898F2035-65ED-4FC4-8B2D-F8D295469043}" destId="{D95D999F-25F5-45D7-A381-78AC99FAF0BE}" srcOrd="3" destOrd="0" presId="urn:microsoft.com/office/officeart/2018/2/layout/IconCircleList"/>
    <dgm:cxn modelId="{926B6EA4-07E6-4C45-B1E8-C01100388C24}" type="presParOf" srcId="{898F2035-65ED-4FC4-8B2D-F8D295469043}" destId="{8BA1130B-F742-4DB7-80BE-92591E5F33F4}" srcOrd="4" destOrd="0" presId="urn:microsoft.com/office/officeart/2018/2/layout/IconCircleList"/>
    <dgm:cxn modelId="{419DBFFF-2810-409D-92B1-F7BF68DFE570}" type="presParOf" srcId="{8BA1130B-F742-4DB7-80BE-92591E5F33F4}" destId="{B84E209B-5F65-4389-AB61-0993C2B3AFFE}" srcOrd="0" destOrd="0" presId="urn:microsoft.com/office/officeart/2018/2/layout/IconCircleList"/>
    <dgm:cxn modelId="{C522FD7F-E889-4268-B05B-C0E0EDFE8BB7}" type="presParOf" srcId="{8BA1130B-F742-4DB7-80BE-92591E5F33F4}" destId="{3B65F727-4F23-4ECC-843F-7800D6A96B3F}" srcOrd="1" destOrd="0" presId="urn:microsoft.com/office/officeart/2018/2/layout/IconCircleList"/>
    <dgm:cxn modelId="{302ABAEC-EFD8-4A37-85BD-708EA5DF3290}" type="presParOf" srcId="{8BA1130B-F742-4DB7-80BE-92591E5F33F4}" destId="{AF16FA29-10A9-4276-B101-67C34AA67475}" srcOrd="2" destOrd="0" presId="urn:microsoft.com/office/officeart/2018/2/layout/IconCircleList"/>
    <dgm:cxn modelId="{7526DCB3-9AFA-4C2A-A9E3-D88E4FFE664B}" type="presParOf" srcId="{8BA1130B-F742-4DB7-80BE-92591E5F33F4}" destId="{804A2DAB-FB88-4847-BA0D-6B193DA73CC4}" srcOrd="3" destOrd="0" presId="urn:microsoft.com/office/officeart/2018/2/layout/IconCircleList"/>
    <dgm:cxn modelId="{42E44271-442A-4170-BEF2-0FAA0C507EB6}" type="presParOf" srcId="{898F2035-65ED-4FC4-8B2D-F8D295469043}" destId="{D48EB6B5-8503-4A5B-9F55-07394E768AC5}" srcOrd="5" destOrd="0" presId="urn:microsoft.com/office/officeart/2018/2/layout/IconCircleList"/>
    <dgm:cxn modelId="{9E545CFA-A540-47D7-8E0E-AD57465BFB56}" type="presParOf" srcId="{898F2035-65ED-4FC4-8B2D-F8D295469043}" destId="{F4779F2B-F97D-4361-830A-45A3DBDB1747}" srcOrd="6" destOrd="0" presId="urn:microsoft.com/office/officeart/2018/2/layout/IconCircleList"/>
    <dgm:cxn modelId="{7BDD5987-ED1E-4A0A-B1BE-DE181DC3BA0D}" type="presParOf" srcId="{F4779F2B-F97D-4361-830A-45A3DBDB1747}" destId="{AE1123DE-2948-4D15-8362-7A3ACD052E3F}" srcOrd="0" destOrd="0" presId="urn:microsoft.com/office/officeart/2018/2/layout/IconCircleList"/>
    <dgm:cxn modelId="{EB542C70-7E58-47A9-9FE0-E4FE924F520A}" type="presParOf" srcId="{F4779F2B-F97D-4361-830A-45A3DBDB1747}" destId="{1F13F4C9-A849-41BE-AA61-F70E50E2F265}" srcOrd="1" destOrd="0" presId="urn:microsoft.com/office/officeart/2018/2/layout/IconCircleList"/>
    <dgm:cxn modelId="{953CCC78-2270-4FDA-A4F7-8932A2AD8CCE}" type="presParOf" srcId="{F4779F2B-F97D-4361-830A-45A3DBDB1747}" destId="{FFD9182C-8992-4B71-B48B-B6897D745897}" srcOrd="2" destOrd="0" presId="urn:microsoft.com/office/officeart/2018/2/layout/IconCircleList"/>
    <dgm:cxn modelId="{60C09343-8C57-4B5B-B9D5-E427837CA19D}" type="presParOf" srcId="{F4779F2B-F97D-4361-830A-45A3DBDB1747}" destId="{017CC321-FBFE-488A-985E-F4BCA9C40A04}"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3D4B207-F7D7-4464-A244-FB612872E1A9}" type="doc">
      <dgm:prSet loTypeId="urn:microsoft.com/office/officeart/2009/3/layout/HorizontalOrganizationChart" loCatId="hierarchy" qsTypeId="urn:microsoft.com/office/officeart/2005/8/quickstyle/simple1" qsCatId="simple" csTypeId="urn:microsoft.com/office/officeart/2005/8/colors/accent1_2" csCatId="accent1" phldr="1"/>
      <dgm:spPr/>
      <dgm:t>
        <a:bodyPr/>
        <a:lstStyle/>
        <a:p>
          <a:endParaRPr lang="en-US"/>
        </a:p>
      </dgm:t>
    </dgm:pt>
    <dgm:pt modelId="{FBB85160-BA59-4032-ABAC-E509F8324381}">
      <dgm:prSet custT="1">
        <dgm:style>
          <a:lnRef idx="2">
            <a:schemeClr val="dk1"/>
          </a:lnRef>
          <a:fillRef idx="1">
            <a:schemeClr val="lt1"/>
          </a:fillRef>
          <a:effectRef idx="0">
            <a:schemeClr val="dk1"/>
          </a:effectRef>
          <a:fontRef idx="minor">
            <a:schemeClr val="dk1"/>
          </a:fontRef>
        </dgm:style>
      </dgm:prSet>
      <dgm:spPr>
        <a:solidFill>
          <a:schemeClr val="accent5">
            <a:lumMod val="20000"/>
            <a:lumOff val="80000"/>
          </a:schemeClr>
        </a:solidFill>
      </dgm:spPr>
      <dgm:t>
        <a:bodyPr/>
        <a:lstStyle/>
        <a:p>
          <a:r>
            <a:rPr lang="en-US" sz="2400" b="1" dirty="0"/>
            <a:t>The primary objectives of this project are:</a:t>
          </a:r>
        </a:p>
      </dgm:t>
    </dgm:pt>
    <dgm:pt modelId="{FACC058A-AFF9-41EE-B682-215403E6B826}" type="parTrans" cxnId="{EDAC0A55-C2F3-475B-A72D-BCDBC0C13318}">
      <dgm:prSet/>
      <dgm:spPr/>
      <dgm:t>
        <a:bodyPr/>
        <a:lstStyle/>
        <a:p>
          <a:endParaRPr lang="en-US"/>
        </a:p>
      </dgm:t>
    </dgm:pt>
    <dgm:pt modelId="{7173DD30-A261-499B-BF18-9799333D0C6F}" type="sibTrans" cxnId="{EDAC0A55-C2F3-475B-A72D-BCDBC0C13318}">
      <dgm:prSet/>
      <dgm:spPr/>
      <dgm:t>
        <a:bodyPr/>
        <a:lstStyle/>
        <a:p>
          <a:endParaRPr lang="en-US"/>
        </a:p>
      </dgm:t>
    </dgm:pt>
    <dgm:pt modelId="{2EF8A4C1-EEE5-42F9-82B3-67B584175FCC}">
      <dgm:prSet>
        <dgm:style>
          <a:lnRef idx="2">
            <a:schemeClr val="dk1"/>
          </a:lnRef>
          <a:fillRef idx="1">
            <a:schemeClr val="lt1"/>
          </a:fillRef>
          <a:effectRef idx="0">
            <a:schemeClr val="dk1"/>
          </a:effectRef>
          <a:fontRef idx="minor">
            <a:schemeClr val="dk1"/>
          </a:fontRef>
        </dgm:style>
      </dgm:prSet>
      <dgm:spPr>
        <a:ln/>
      </dgm:spPr>
      <dgm:t>
        <a:bodyPr/>
        <a:lstStyle/>
        <a:p>
          <a:r>
            <a:rPr lang="en-US" b="1" dirty="0"/>
            <a:t>To analyze the reviews</a:t>
          </a:r>
          <a:r>
            <a:rPr lang="en-US" dirty="0"/>
            <a:t> to determine the general sentiment of patients regarding specific drugs and their associated conditions.</a:t>
          </a:r>
        </a:p>
      </dgm:t>
    </dgm:pt>
    <dgm:pt modelId="{F9AEEF69-4805-42F2-B857-5754788ADEF1}" type="parTrans" cxnId="{BB07A0A9-E77E-46B8-87B7-5CA360D20946}">
      <dgm:prSet/>
      <dgm:spPr/>
      <dgm:t>
        <a:bodyPr/>
        <a:lstStyle/>
        <a:p>
          <a:endParaRPr lang="en-US"/>
        </a:p>
      </dgm:t>
    </dgm:pt>
    <dgm:pt modelId="{1F9F506A-AC81-48FD-8FF3-A949AC2F49A8}" type="sibTrans" cxnId="{BB07A0A9-E77E-46B8-87B7-5CA360D20946}">
      <dgm:prSet/>
      <dgm:spPr/>
      <dgm:t>
        <a:bodyPr/>
        <a:lstStyle/>
        <a:p>
          <a:endParaRPr lang="en-US"/>
        </a:p>
      </dgm:t>
    </dgm:pt>
    <dgm:pt modelId="{777CB9E2-7144-4D3E-8F9E-98FF16AD24F5}">
      <dgm:prSet>
        <dgm:style>
          <a:lnRef idx="2">
            <a:schemeClr val="dk1"/>
          </a:lnRef>
          <a:fillRef idx="1">
            <a:schemeClr val="lt1"/>
          </a:fillRef>
          <a:effectRef idx="0">
            <a:schemeClr val="dk1"/>
          </a:effectRef>
          <a:fontRef idx="minor">
            <a:schemeClr val="dk1"/>
          </a:fontRef>
        </dgm:style>
      </dgm:prSet>
      <dgm:spPr/>
      <dgm:t>
        <a:bodyPr/>
        <a:lstStyle/>
        <a:p>
          <a:r>
            <a:rPr lang="en-US" b="1" dirty="0">
              <a:solidFill>
                <a:schemeClr val="bg1"/>
              </a:solidFill>
            </a:rPr>
            <a:t>To evaluate the overall patient satisfaction</a:t>
          </a:r>
          <a:r>
            <a:rPr lang="en-US" dirty="0">
              <a:solidFill>
                <a:schemeClr val="bg1"/>
              </a:solidFill>
            </a:rPr>
            <a:t> by examining the distribution of ratings across different drugs and conditions.</a:t>
          </a:r>
        </a:p>
      </dgm:t>
    </dgm:pt>
    <dgm:pt modelId="{CDD96089-FF28-4C91-9BDD-A47A6D38B1F3}" type="parTrans" cxnId="{B3A5FE5E-35C4-4616-A854-005AD6E4829B}">
      <dgm:prSet/>
      <dgm:spPr/>
      <dgm:t>
        <a:bodyPr/>
        <a:lstStyle/>
        <a:p>
          <a:endParaRPr lang="en-US"/>
        </a:p>
      </dgm:t>
    </dgm:pt>
    <dgm:pt modelId="{E9957F41-4202-4F2A-B6AA-402E6A993242}" type="sibTrans" cxnId="{B3A5FE5E-35C4-4616-A854-005AD6E4829B}">
      <dgm:prSet/>
      <dgm:spPr/>
      <dgm:t>
        <a:bodyPr/>
        <a:lstStyle/>
        <a:p>
          <a:endParaRPr lang="en-US"/>
        </a:p>
      </dgm:t>
    </dgm:pt>
    <dgm:pt modelId="{51077390-094A-44B8-B73C-5D40789624FE}">
      <dgm:prSet>
        <dgm:style>
          <a:lnRef idx="2">
            <a:schemeClr val="dk1"/>
          </a:lnRef>
          <a:fillRef idx="1">
            <a:schemeClr val="lt1"/>
          </a:fillRef>
          <a:effectRef idx="0">
            <a:schemeClr val="dk1"/>
          </a:effectRef>
          <a:fontRef idx="minor">
            <a:schemeClr val="dk1"/>
          </a:fontRef>
        </dgm:style>
      </dgm:prSet>
      <dgm:spPr/>
      <dgm:t>
        <a:bodyPr/>
        <a:lstStyle/>
        <a:p>
          <a:r>
            <a:rPr lang="en-US" b="1" dirty="0"/>
            <a:t>To identify key trends and patterns</a:t>
          </a:r>
          <a:r>
            <a:rPr lang="en-US" dirty="0"/>
            <a:t> in the data, such as commonly reported side effects, effectiveness of drugs for specific conditions, and the usefulness of reviews as indicated by other users.</a:t>
          </a:r>
        </a:p>
      </dgm:t>
    </dgm:pt>
    <dgm:pt modelId="{0C988F2A-6FFB-472E-9625-76E752EDA245}" type="parTrans" cxnId="{5967F456-851C-481F-8848-202D8E43D8F2}">
      <dgm:prSet/>
      <dgm:spPr/>
      <dgm:t>
        <a:bodyPr/>
        <a:lstStyle/>
        <a:p>
          <a:endParaRPr lang="en-US"/>
        </a:p>
      </dgm:t>
    </dgm:pt>
    <dgm:pt modelId="{34008B3E-8576-45FC-941D-3FA09D72DAC5}" type="sibTrans" cxnId="{5967F456-851C-481F-8848-202D8E43D8F2}">
      <dgm:prSet/>
      <dgm:spPr/>
      <dgm:t>
        <a:bodyPr/>
        <a:lstStyle/>
        <a:p>
          <a:endParaRPr lang="en-US"/>
        </a:p>
      </dgm:t>
    </dgm:pt>
    <dgm:pt modelId="{4367F647-5A5C-48B6-9B9A-DEA8134AFF66}">
      <dgm:prSet>
        <dgm:style>
          <a:lnRef idx="2">
            <a:schemeClr val="dk1"/>
          </a:lnRef>
          <a:fillRef idx="1">
            <a:schemeClr val="lt1"/>
          </a:fillRef>
          <a:effectRef idx="0">
            <a:schemeClr val="dk1"/>
          </a:effectRef>
          <a:fontRef idx="minor">
            <a:schemeClr val="dk1"/>
          </a:fontRef>
        </dgm:style>
      </dgm:prSet>
      <dgm:spPr/>
      <dgm:t>
        <a:bodyPr/>
        <a:lstStyle/>
        <a:p>
          <a:r>
            <a:rPr lang="en-US" b="1" dirty="0"/>
            <a:t>To develop a predictive model</a:t>
          </a:r>
          <a:r>
            <a:rPr lang="en-US" dirty="0"/>
            <a:t> that could help in forecasting patient satisfaction with a drug based on the review content and associated features.</a:t>
          </a:r>
        </a:p>
      </dgm:t>
    </dgm:pt>
    <dgm:pt modelId="{DECEDFD3-31D2-4F23-A426-F6E8D08A7774}" type="parTrans" cxnId="{380F4528-78C4-435B-BF93-B935156539E1}">
      <dgm:prSet/>
      <dgm:spPr/>
      <dgm:t>
        <a:bodyPr/>
        <a:lstStyle/>
        <a:p>
          <a:endParaRPr lang="en-US"/>
        </a:p>
      </dgm:t>
    </dgm:pt>
    <dgm:pt modelId="{1D947E7F-9BEF-4C9B-A135-714F7DD4CC09}" type="sibTrans" cxnId="{380F4528-78C4-435B-BF93-B935156539E1}">
      <dgm:prSet/>
      <dgm:spPr/>
      <dgm:t>
        <a:bodyPr/>
        <a:lstStyle/>
        <a:p>
          <a:endParaRPr lang="en-US"/>
        </a:p>
      </dgm:t>
    </dgm:pt>
    <dgm:pt modelId="{BA9D42C8-E530-4CDE-B77E-3E9970D3210F}" type="pres">
      <dgm:prSet presAssocID="{63D4B207-F7D7-4464-A244-FB612872E1A9}" presName="hierChild1" presStyleCnt="0">
        <dgm:presLayoutVars>
          <dgm:orgChart val="1"/>
          <dgm:chPref val="1"/>
          <dgm:dir/>
          <dgm:animOne val="branch"/>
          <dgm:animLvl val="lvl"/>
          <dgm:resizeHandles/>
        </dgm:presLayoutVars>
      </dgm:prSet>
      <dgm:spPr/>
    </dgm:pt>
    <dgm:pt modelId="{77E026D2-B96E-4244-95E0-7D14AFA974BB}" type="pres">
      <dgm:prSet presAssocID="{FBB85160-BA59-4032-ABAC-E509F8324381}" presName="hierRoot1" presStyleCnt="0">
        <dgm:presLayoutVars>
          <dgm:hierBranch val="init"/>
        </dgm:presLayoutVars>
      </dgm:prSet>
      <dgm:spPr/>
    </dgm:pt>
    <dgm:pt modelId="{158E5066-FF42-4FAE-8C18-E85A52E7FFC2}" type="pres">
      <dgm:prSet presAssocID="{FBB85160-BA59-4032-ABAC-E509F8324381}" presName="rootComposite1" presStyleCnt="0"/>
      <dgm:spPr/>
    </dgm:pt>
    <dgm:pt modelId="{2DA9F1DC-6C6B-4775-8C47-21C86BCB87CE}" type="pres">
      <dgm:prSet presAssocID="{FBB85160-BA59-4032-ABAC-E509F8324381}" presName="rootText1" presStyleLbl="node0" presStyleIdx="0" presStyleCnt="1" custScaleX="152027" custScaleY="159268" custLinFactNeighborX="-38716" custLinFactNeighborY="-21952">
        <dgm:presLayoutVars>
          <dgm:chPref val="3"/>
        </dgm:presLayoutVars>
      </dgm:prSet>
      <dgm:spPr/>
    </dgm:pt>
    <dgm:pt modelId="{07691525-D75A-4556-834B-9C514EEA1FCE}" type="pres">
      <dgm:prSet presAssocID="{FBB85160-BA59-4032-ABAC-E509F8324381}" presName="rootConnector1" presStyleLbl="node1" presStyleIdx="0" presStyleCnt="0"/>
      <dgm:spPr/>
    </dgm:pt>
    <dgm:pt modelId="{472A9A4F-2644-4314-8975-7A557AAF40C7}" type="pres">
      <dgm:prSet presAssocID="{FBB85160-BA59-4032-ABAC-E509F8324381}" presName="hierChild2" presStyleCnt="0"/>
      <dgm:spPr/>
    </dgm:pt>
    <dgm:pt modelId="{2FE935B7-C727-42F5-BAC0-7201866BA802}" type="pres">
      <dgm:prSet presAssocID="{F9AEEF69-4805-42F2-B857-5754788ADEF1}" presName="Name64" presStyleLbl="parChTrans1D2" presStyleIdx="0" presStyleCnt="4"/>
      <dgm:spPr/>
    </dgm:pt>
    <dgm:pt modelId="{2A772177-6142-4AB1-A6D0-A134BFD890BE}" type="pres">
      <dgm:prSet presAssocID="{2EF8A4C1-EEE5-42F9-82B3-67B584175FCC}" presName="hierRoot2" presStyleCnt="0">
        <dgm:presLayoutVars>
          <dgm:hierBranch val="init"/>
        </dgm:presLayoutVars>
      </dgm:prSet>
      <dgm:spPr/>
    </dgm:pt>
    <dgm:pt modelId="{7F74E68F-F60B-4533-9CBA-0A4A2FEB8BCF}" type="pres">
      <dgm:prSet presAssocID="{2EF8A4C1-EEE5-42F9-82B3-67B584175FCC}" presName="rootComposite" presStyleCnt="0"/>
      <dgm:spPr/>
    </dgm:pt>
    <dgm:pt modelId="{77582DB9-8ED7-41D0-91CD-7000942E34EE}" type="pres">
      <dgm:prSet presAssocID="{2EF8A4C1-EEE5-42F9-82B3-67B584175FCC}" presName="rootText" presStyleLbl="node2" presStyleIdx="0" presStyleCnt="4" custScaleX="202807" custScaleY="136049">
        <dgm:presLayoutVars>
          <dgm:chPref val="3"/>
        </dgm:presLayoutVars>
      </dgm:prSet>
      <dgm:spPr/>
    </dgm:pt>
    <dgm:pt modelId="{FFBE911B-9C14-460B-BA42-E8CA4787E4A1}" type="pres">
      <dgm:prSet presAssocID="{2EF8A4C1-EEE5-42F9-82B3-67B584175FCC}" presName="rootConnector" presStyleLbl="node2" presStyleIdx="0" presStyleCnt="4"/>
      <dgm:spPr/>
    </dgm:pt>
    <dgm:pt modelId="{25D70506-240C-4D6C-B4B3-7E123CBEAB53}" type="pres">
      <dgm:prSet presAssocID="{2EF8A4C1-EEE5-42F9-82B3-67B584175FCC}" presName="hierChild4" presStyleCnt="0"/>
      <dgm:spPr/>
    </dgm:pt>
    <dgm:pt modelId="{ECCB0871-57C9-4BA5-B5C1-E0F82B967341}" type="pres">
      <dgm:prSet presAssocID="{2EF8A4C1-EEE5-42F9-82B3-67B584175FCC}" presName="hierChild5" presStyleCnt="0"/>
      <dgm:spPr/>
    </dgm:pt>
    <dgm:pt modelId="{36846B69-5F88-4D7D-B3DD-D7B356EDB9E0}" type="pres">
      <dgm:prSet presAssocID="{CDD96089-FF28-4C91-9BDD-A47A6D38B1F3}" presName="Name64" presStyleLbl="parChTrans1D2" presStyleIdx="1" presStyleCnt="4"/>
      <dgm:spPr/>
    </dgm:pt>
    <dgm:pt modelId="{7B74B949-B3FD-4E71-970D-BD233647D064}" type="pres">
      <dgm:prSet presAssocID="{777CB9E2-7144-4D3E-8F9E-98FF16AD24F5}" presName="hierRoot2" presStyleCnt="0">
        <dgm:presLayoutVars>
          <dgm:hierBranch val="init"/>
        </dgm:presLayoutVars>
      </dgm:prSet>
      <dgm:spPr/>
    </dgm:pt>
    <dgm:pt modelId="{22F4B88E-CF69-48B8-87BD-189FEEC8BBD0}" type="pres">
      <dgm:prSet presAssocID="{777CB9E2-7144-4D3E-8F9E-98FF16AD24F5}" presName="rootComposite" presStyleCnt="0"/>
      <dgm:spPr/>
    </dgm:pt>
    <dgm:pt modelId="{AFCA2667-D8DC-4D7D-BB1B-680DFB7E6780}" type="pres">
      <dgm:prSet presAssocID="{777CB9E2-7144-4D3E-8F9E-98FF16AD24F5}" presName="rootText" presStyleLbl="node2" presStyleIdx="1" presStyleCnt="4" custScaleX="201320" custScaleY="141678">
        <dgm:presLayoutVars>
          <dgm:chPref val="3"/>
        </dgm:presLayoutVars>
      </dgm:prSet>
      <dgm:spPr/>
    </dgm:pt>
    <dgm:pt modelId="{912A189C-6148-4196-8CD9-F45DA0A74A92}" type="pres">
      <dgm:prSet presAssocID="{777CB9E2-7144-4D3E-8F9E-98FF16AD24F5}" presName="rootConnector" presStyleLbl="node2" presStyleIdx="1" presStyleCnt="4"/>
      <dgm:spPr/>
    </dgm:pt>
    <dgm:pt modelId="{EC9A9AA4-043A-4DD8-A972-EF633BE3E616}" type="pres">
      <dgm:prSet presAssocID="{777CB9E2-7144-4D3E-8F9E-98FF16AD24F5}" presName="hierChild4" presStyleCnt="0"/>
      <dgm:spPr/>
    </dgm:pt>
    <dgm:pt modelId="{D7FB31B1-0D3B-4D31-92EA-3EE0F47AE65D}" type="pres">
      <dgm:prSet presAssocID="{777CB9E2-7144-4D3E-8F9E-98FF16AD24F5}" presName="hierChild5" presStyleCnt="0"/>
      <dgm:spPr/>
    </dgm:pt>
    <dgm:pt modelId="{8281B4B2-6C26-428B-B7DE-579BBA7B14CE}" type="pres">
      <dgm:prSet presAssocID="{0C988F2A-6FFB-472E-9625-76E752EDA245}" presName="Name64" presStyleLbl="parChTrans1D2" presStyleIdx="2" presStyleCnt="4"/>
      <dgm:spPr/>
    </dgm:pt>
    <dgm:pt modelId="{C7A56955-18D2-44C5-B13C-E94E26028B37}" type="pres">
      <dgm:prSet presAssocID="{51077390-094A-44B8-B73C-5D40789624FE}" presName="hierRoot2" presStyleCnt="0">
        <dgm:presLayoutVars>
          <dgm:hierBranch val="init"/>
        </dgm:presLayoutVars>
      </dgm:prSet>
      <dgm:spPr/>
    </dgm:pt>
    <dgm:pt modelId="{AC45B310-0E0D-43E2-997E-044DC3373B18}" type="pres">
      <dgm:prSet presAssocID="{51077390-094A-44B8-B73C-5D40789624FE}" presName="rootComposite" presStyleCnt="0"/>
      <dgm:spPr/>
    </dgm:pt>
    <dgm:pt modelId="{304566F7-BBB6-4BA3-8B5B-456DADA9FE90}" type="pres">
      <dgm:prSet presAssocID="{51077390-094A-44B8-B73C-5D40789624FE}" presName="rootText" presStyleLbl="node2" presStyleIdx="2" presStyleCnt="4" custScaleX="201526" custScaleY="134440">
        <dgm:presLayoutVars>
          <dgm:chPref val="3"/>
        </dgm:presLayoutVars>
      </dgm:prSet>
      <dgm:spPr/>
    </dgm:pt>
    <dgm:pt modelId="{BC41CDEB-C767-4B5D-92DD-675E7A9B553B}" type="pres">
      <dgm:prSet presAssocID="{51077390-094A-44B8-B73C-5D40789624FE}" presName="rootConnector" presStyleLbl="node2" presStyleIdx="2" presStyleCnt="4"/>
      <dgm:spPr/>
    </dgm:pt>
    <dgm:pt modelId="{B89AF4BC-D02C-471A-A46F-972608C67EE5}" type="pres">
      <dgm:prSet presAssocID="{51077390-094A-44B8-B73C-5D40789624FE}" presName="hierChild4" presStyleCnt="0"/>
      <dgm:spPr/>
    </dgm:pt>
    <dgm:pt modelId="{8102E7BF-C939-4C60-B590-804F11E75050}" type="pres">
      <dgm:prSet presAssocID="{51077390-094A-44B8-B73C-5D40789624FE}" presName="hierChild5" presStyleCnt="0"/>
      <dgm:spPr/>
    </dgm:pt>
    <dgm:pt modelId="{81CBEEC3-442B-4449-93F7-E3B91FBC0C3F}" type="pres">
      <dgm:prSet presAssocID="{DECEDFD3-31D2-4F23-A426-F6E8D08A7774}" presName="Name64" presStyleLbl="parChTrans1D2" presStyleIdx="3" presStyleCnt="4"/>
      <dgm:spPr/>
    </dgm:pt>
    <dgm:pt modelId="{5B4D79CA-07D8-4799-8EBA-EFABB19C55C9}" type="pres">
      <dgm:prSet presAssocID="{4367F647-5A5C-48B6-9B9A-DEA8134AFF66}" presName="hierRoot2" presStyleCnt="0">
        <dgm:presLayoutVars>
          <dgm:hierBranch val="init"/>
        </dgm:presLayoutVars>
      </dgm:prSet>
      <dgm:spPr/>
    </dgm:pt>
    <dgm:pt modelId="{2ED65BC9-3CD4-4ABC-A17C-E57DC4E72192}" type="pres">
      <dgm:prSet presAssocID="{4367F647-5A5C-48B6-9B9A-DEA8134AFF66}" presName="rootComposite" presStyleCnt="0"/>
      <dgm:spPr/>
    </dgm:pt>
    <dgm:pt modelId="{1CA01113-DA7B-4C78-B3A2-68ED734C6865}" type="pres">
      <dgm:prSet presAssocID="{4367F647-5A5C-48B6-9B9A-DEA8134AFF66}" presName="rootText" presStyleLbl="node2" presStyleIdx="3" presStyleCnt="4" custScaleX="202817" custScaleY="137109">
        <dgm:presLayoutVars>
          <dgm:chPref val="3"/>
        </dgm:presLayoutVars>
      </dgm:prSet>
      <dgm:spPr/>
    </dgm:pt>
    <dgm:pt modelId="{70A5ACD9-162B-46C6-B056-FDAD935CB971}" type="pres">
      <dgm:prSet presAssocID="{4367F647-5A5C-48B6-9B9A-DEA8134AFF66}" presName="rootConnector" presStyleLbl="node2" presStyleIdx="3" presStyleCnt="4"/>
      <dgm:spPr/>
    </dgm:pt>
    <dgm:pt modelId="{9DE30C0B-705D-48CF-AECE-FAFF47177B03}" type="pres">
      <dgm:prSet presAssocID="{4367F647-5A5C-48B6-9B9A-DEA8134AFF66}" presName="hierChild4" presStyleCnt="0"/>
      <dgm:spPr/>
    </dgm:pt>
    <dgm:pt modelId="{1B39C2E1-48E9-484A-9583-0AB459730739}" type="pres">
      <dgm:prSet presAssocID="{4367F647-5A5C-48B6-9B9A-DEA8134AFF66}" presName="hierChild5" presStyleCnt="0"/>
      <dgm:spPr/>
    </dgm:pt>
    <dgm:pt modelId="{12F792B7-FB6A-49F4-BAC8-E276082E1989}" type="pres">
      <dgm:prSet presAssocID="{FBB85160-BA59-4032-ABAC-E509F8324381}" presName="hierChild3" presStyleCnt="0"/>
      <dgm:spPr/>
    </dgm:pt>
  </dgm:ptLst>
  <dgm:cxnLst>
    <dgm:cxn modelId="{1A105300-1453-415C-809E-1C5B54004104}" type="presOf" srcId="{777CB9E2-7144-4D3E-8F9E-98FF16AD24F5}" destId="{AFCA2667-D8DC-4D7D-BB1B-680DFB7E6780}" srcOrd="0" destOrd="0" presId="urn:microsoft.com/office/officeart/2009/3/layout/HorizontalOrganizationChart"/>
    <dgm:cxn modelId="{55C8B00B-69B8-41F2-87B6-B43B7E1E5671}" type="presOf" srcId="{4367F647-5A5C-48B6-9B9A-DEA8134AFF66}" destId="{1CA01113-DA7B-4C78-B3A2-68ED734C6865}" srcOrd="0" destOrd="0" presId="urn:microsoft.com/office/officeart/2009/3/layout/HorizontalOrganizationChart"/>
    <dgm:cxn modelId="{C7110927-1D29-45CB-BF8D-B4D373055D65}" type="presOf" srcId="{777CB9E2-7144-4D3E-8F9E-98FF16AD24F5}" destId="{912A189C-6148-4196-8CD9-F45DA0A74A92}" srcOrd="1" destOrd="0" presId="urn:microsoft.com/office/officeart/2009/3/layout/HorizontalOrganizationChart"/>
    <dgm:cxn modelId="{380F4528-78C4-435B-BF93-B935156539E1}" srcId="{FBB85160-BA59-4032-ABAC-E509F8324381}" destId="{4367F647-5A5C-48B6-9B9A-DEA8134AFF66}" srcOrd="3" destOrd="0" parTransId="{DECEDFD3-31D2-4F23-A426-F6E8D08A7774}" sibTransId="{1D947E7F-9BEF-4C9B-A135-714F7DD4CC09}"/>
    <dgm:cxn modelId="{6123542C-CE66-4143-9152-9D759BC7A520}" type="presOf" srcId="{0C988F2A-6FFB-472E-9625-76E752EDA245}" destId="{8281B4B2-6C26-428B-B7DE-579BBA7B14CE}" srcOrd="0" destOrd="0" presId="urn:microsoft.com/office/officeart/2009/3/layout/HorizontalOrganizationChart"/>
    <dgm:cxn modelId="{46715931-FE9D-4949-9A63-4717F7C01720}" type="presOf" srcId="{FBB85160-BA59-4032-ABAC-E509F8324381}" destId="{2DA9F1DC-6C6B-4775-8C47-21C86BCB87CE}" srcOrd="0" destOrd="0" presId="urn:microsoft.com/office/officeart/2009/3/layout/HorizontalOrganizationChart"/>
    <dgm:cxn modelId="{6E143F5E-D8F5-4C84-8E57-727F42BA3245}" type="presOf" srcId="{51077390-094A-44B8-B73C-5D40789624FE}" destId="{BC41CDEB-C767-4B5D-92DD-675E7A9B553B}" srcOrd="1" destOrd="0" presId="urn:microsoft.com/office/officeart/2009/3/layout/HorizontalOrganizationChart"/>
    <dgm:cxn modelId="{B3A5FE5E-35C4-4616-A854-005AD6E4829B}" srcId="{FBB85160-BA59-4032-ABAC-E509F8324381}" destId="{777CB9E2-7144-4D3E-8F9E-98FF16AD24F5}" srcOrd="1" destOrd="0" parTransId="{CDD96089-FF28-4C91-9BDD-A47A6D38B1F3}" sibTransId="{E9957F41-4202-4F2A-B6AA-402E6A993242}"/>
    <dgm:cxn modelId="{F8F53D65-87F1-4E7D-B626-BA110E78E531}" type="presOf" srcId="{51077390-094A-44B8-B73C-5D40789624FE}" destId="{304566F7-BBB6-4BA3-8B5B-456DADA9FE90}" srcOrd="0" destOrd="0" presId="urn:microsoft.com/office/officeart/2009/3/layout/HorizontalOrganizationChart"/>
    <dgm:cxn modelId="{086E376D-7D84-488A-A3B2-A0FAE2C1C066}" type="presOf" srcId="{DECEDFD3-31D2-4F23-A426-F6E8D08A7774}" destId="{81CBEEC3-442B-4449-93F7-E3B91FBC0C3F}" srcOrd="0" destOrd="0" presId="urn:microsoft.com/office/officeart/2009/3/layout/HorizontalOrganizationChart"/>
    <dgm:cxn modelId="{EDAC0A55-C2F3-475B-A72D-BCDBC0C13318}" srcId="{63D4B207-F7D7-4464-A244-FB612872E1A9}" destId="{FBB85160-BA59-4032-ABAC-E509F8324381}" srcOrd="0" destOrd="0" parTransId="{FACC058A-AFF9-41EE-B682-215403E6B826}" sibTransId="{7173DD30-A261-499B-BF18-9799333D0C6F}"/>
    <dgm:cxn modelId="{103B8A55-6CD2-48E2-955F-9250F0A8D212}" type="presOf" srcId="{FBB85160-BA59-4032-ABAC-E509F8324381}" destId="{07691525-D75A-4556-834B-9C514EEA1FCE}" srcOrd="1" destOrd="0" presId="urn:microsoft.com/office/officeart/2009/3/layout/HorizontalOrganizationChart"/>
    <dgm:cxn modelId="{5967F456-851C-481F-8848-202D8E43D8F2}" srcId="{FBB85160-BA59-4032-ABAC-E509F8324381}" destId="{51077390-094A-44B8-B73C-5D40789624FE}" srcOrd="2" destOrd="0" parTransId="{0C988F2A-6FFB-472E-9625-76E752EDA245}" sibTransId="{34008B3E-8576-45FC-941D-3FA09D72DAC5}"/>
    <dgm:cxn modelId="{7ED43378-11D6-495C-9458-E41A1120B250}" type="presOf" srcId="{4367F647-5A5C-48B6-9B9A-DEA8134AFF66}" destId="{70A5ACD9-162B-46C6-B056-FDAD935CB971}" srcOrd="1" destOrd="0" presId="urn:microsoft.com/office/officeart/2009/3/layout/HorizontalOrganizationChart"/>
    <dgm:cxn modelId="{9D0B469A-8DFE-4AB9-A77C-50A81B83E9EC}" type="presOf" srcId="{2EF8A4C1-EEE5-42F9-82B3-67B584175FCC}" destId="{FFBE911B-9C14-460B-BA42-E8CA4787E4A1}" srcOrd="1" destOrd="0" presId="urn:microsoft.com/office/officeart/2009/3/layout/HorizontalOrganizationChart"/>
    <dgm:cxn modelId="{BB07A0A9-E77E-46B8-87B7-5CA360D20946}" srcId="{FBB85160-BA59-4032-ABAC-E509F8324381}" destId="{2EF8A4C1-EEE5-42F9-82B3-67B584175FCC}" srcOrd="0" destOrd="0" parTransId="{F9AEEF69-4805-42F2-B857-5754788ADEF1}" sibTransId="{1F9F506A-AC81-48FD-8FF3-A949AC2F49A8}"/>
    <dgm:cxn modelId="{9B9B42AF-C239-4182-9272-BAB8D4C8F780}" type="presOf" srcId="{2EF8A4C1-EEE5-42F9-82B3-67B584175FCC}" destId="{77582DB9-8ED7-41D0-91CD-7000942E34EE}" srcOrd="0" destOrd="0" presId="urn:microsoft.com/office/officeart/2009/3/layout/HorizontalOrganizationChart"/>
    <dgm:cxn modelId="{917B54CE-AD28-4DE2-8D82-9CF774403B67}" type="presOf" srcId="{CDD96089-FF28-4C91-9BDD-A47A6D38B1F3}" destId="{36846B69-5F88-4D7D-B3DD-D7B356EDB9E0}" srcOrd="0" destOrd="0" presId="urn:microsoft.com/office/officeart/2009/3/layout/HorizontalOrganizationChart"/>
    <dgm:cxn modelId="{DF3E9DCF-9AD5-4320-902B-E1935031F6F4}" type="presOf" srcId="{F9AEEF69-4805-42F2-B857-5754788ADEF1}" destId="{2FE935B7-C727-42F5-BAC0-7201866BA802}" srcOrd="0" destOrd="0" presId="urn:microsoft.com/office/officeart/2009/3/layout/HorizontalOrganizationChart"/>
    <dgm:cxn modelId="{F1B2DCEF-F727-40C2-8EDA-C9A646887CAE}" type="presOf" srcId="{63D4B207-F7D7-4464-A244-FB612872E1A9}" destId="{BA9D42C8-E530-4CDE-B77E-3E9970D3210F}" srcOrd="0" destOrd="0" presId="urn:microsoft.com/office/officeart/2009/3/layout/HorizontalOrganizationChart"/>
    <dgm:cxn modelId="{E77CDE0B-0C53-458C-8B53-8D05E77C580B}" type="presParOf" srcId="{BA9D42C8-E530-4CDE-B77E-3E9970D3210F}" destId="{77E026D2-B96E-4244-95E0-7D14AFA974BB}" srcOrd="0" destOrd="0" presId="urn:microsoft.com/office/officeart/2009/3/layout/HorizontalOrganizationChart"/>
    <dgm:cxn modelId="{95F78E3B-E0FF-4D35-9734-DFD3B2289113}" type="presParOf" srcId="{77E026D2-B96E-4244-95E0-7D14AFA974BB}" destId="{158E5066-FF42-4FAE-8C18-E85A52E7FFC2}" srcOrd="0" destOrd="0" presId="urn:microsoft.com/office/officeart/2009/3/layout/HorizontalOrganizationChart"/>
    <dgm:cxn modelId="{CFA3FA55-4E2B-4658-BE9A-5C774CEC3625}" type="presParOf" srcId="{158E5066-FF42-4FAE-8C18-E85A52E7FFC2}" destId="{2DA9F1DC-6C6B-4775-8C47-21C86BCB87CE}" srcOrd="0" destOrd="0" presId="urn:microsoft.com/office/officeart/2009/3/layout/HorizontalOrganizationChart"/>
    <dgm:cxn modelId="{9E07DEA8-9561-42AA-8694-A3ED158F7017}" type="presParOf" srcId="{158E5066-FF42-4FAE-8C18-E85A52E7FFC2}" destId="{07691525-D75A-4556-834B-9C514EEA1FCE}" srcOrd="1" destOrd="0" presId="urn:microsoft.com/office/officeart/2009/3/layout/HorizontalOrganizationChart"/>
    <dgm:cxn modelId="{6DCDA055-07FA-483F-94F4-2A60DABF50A1}" type="presParOf" srcId="{77E026D2-B96E-4244-95E0-7D14AFA974BB}" destId="{472A9A4F-2644-4314-8975-7A557AAF40C7}" srcOrd="1" destOrd="0" presId="urn:microsoft.com/office/officeart/2009/3/layout/HorizontalOrganizationChart"/>
    <dgm:cxn modelId="{33550271-D34D-441F-8AFD-9ABCD205B310}" type="presParOf" srcId="{472A9A4F-2644-4314-8975-7A557AAF40C7}" destId="{2FE935B7-C727-42F5-BAC0-7201866BA802}" srcOrd="0" destOrd="0" presId="urn:microsoft.com/office/officeart/2009/3/layout/HorizontalOrganizationChart"/>
    <dgm:cxn modelId="{F80CC5A0-9A15-4984-ABE6-6076CF235C06}" type="presParOf" srcId="{472A9A4F-2644-4314-8975-7A557AAF40C7}" destId="{2A772177-6142-4AB1-A6D0-A134BFD890BE}" srcOrd="1" destOrd="0" presId="urn:microsoft.com/office/officeart/2009/3/layout/HorizontalOrganizationChart"/>
    <dgm:cxn modelId="{417A09F1-B593-40D4-AD78-2D9BE6C4972C}" type="presParOf" srcId="{2A772177-6142-4AB1-A6D0-A134BFD890BE}" destId="{7F74E68F-F60B-4533-9CBA-0A4A2FEB8BCF}" srcOrd="0" destOrd="0" presId="urn:microsoft.com/office/officeart/2009/3/layout/HorizontalOrganizationChart"/>
    <dgm:cxn modelId="{EAE87066-E86D-488F-BBA7-EBFA2A5ED7A4}" type="presParOf" srcId="{7F74E68F-F60B-4533-9CBA-0A4A2FEB8BCF}" destId="{77582DB9-8ED7-41D0-91CD-7000942E34EE}" srcOrd="0" destOrd="0" presId="urn:microsoft.com/office/officeart/2009/3/layout/HorizontalOrganizationChart"/>
    <dgm:cxn modelId="{172F045E-E0DC-42BF-AF6A-1771B3743BCE}" type="presParOf" srcId="{7F74E68F-F60B-4533-9CBA-0A4A2FEB8BCF}" destId="{FFBE911B-9C14-460B-BA42-E8CA4787E4A1}" srcOrd="1" destOrd="0" presId="urn:microsoft.com/office/officeart/2009/3/layout/HorizontalOrganizationChart"/>
    <dgm:cxn modelId="{9422177A-ACF0-4829-A131-2E0B6115BB0E}" type="presParOf" srcId="{2A772177-6142-4AB1-A6D0-A134BFD890BE}" destId="{25D70506-240C-4D6C-B4B3-7E123CBEAB53}" srcOrd="1" destOrd="0" presId="urn:microsoft.com/office/officeart/2009/3/layout/HorizontalOrganizationChart"/>
    <dgm:cxn modelId="{3CA2FA3C-B568-4225-84D1-53C5BDCFE9FA}" type="presParOf" srcId="{2A772177-6142-4AB1-A6D0-A134BFD890BE}" destId="{ECCB0871-57C9-4BA5-B5C1-E0F82B967341}" srcOrd="2" destOrd="0" presId="urn:microsoft.com/office/officeart/2009/3/layout/HorizontalOrganizationChart"/>
    <dgm:cxn modelId="{28456DB2-525F-45E0-A36D-C0CF30AD25D3}" type="presParOf" srcId="{472A9A4F-2644-4314-8975-7A557AAF40C7}" destId="{36846B69-5F88-4D7D-B3DD-D7B356EDB9E0}" srcOrd="2" destOrd="0" presId="urn:microsoft.com/office/officeart/2009/3/layout/HorizontalOrganizationChart"/>
    <dgm:cxn modelId="{BA2607DE-E859-41F2-AC46-0C1B68334233}" type="presParOf" srcId="{472A9A4F-2644-4314-8975-7A557AAF40C7}" destId="{7B74B949-B3FD-4E71-970D-BD233647D064}" srcOrd="3" destOrd="0" presId="urn:microsoft.com/office/officeart/2009/3/layout/HorizontalOrganizationChart"/>
    <dgm:cxn modelId="{796489EE-D73A-4B88-92C6-DEE82B091731}" type="presParOf" srcId="{7B74B949-B3FD-4E71-970D-BD233647D064}" destId="{22F4B88E-CF69-48B8-87BD-189FEEC8BBD0}" srcOrd="0" destOrd="0" presId="urn:microsoft.com/office/officeart/2009/3/layout/HorizontalOrganizationChart"/>
    <dgm:cxn modelId="{F09A685E-E8EA-49BE-8EFC-47148B581902}" type="presParOf" srcId="{22F4B88E-CF69-48B8-87BD-189FEEC8BBD0}" destId="{AFCA2667-D8DC-4D7D-BB1B-680DFB7E6780}" srcOrd="0" destOrd="0" presId="urn:microsoft.com/office/officeart/2009/3/layout/HorizontalOrganizationChart"/>
    <dgm:cxn modelId="{06C1DE14-EFA6-46C9-8BAB-1231A525B073}" type="presParOf" srcId="{22F4B88E-CF69-48B8-87BD-189FEEC8BBD0}" destId="{912A189C-6148-4196-8CD9-F45DA0A74A92}" srcOrd="1" destOrd="0" presId="urn:microsoft.com/office/officeart/2009/3/layout/HorizontalOrganizationChart"/>
    <dgm:cxn modelId="{35517C5D-9AFC-4BF8-B5CA-941DFDFBDE02}" type="presParOf" srcId="{7B74B949-B3FD-4E71-970D-BD233647D064}" destId="{EC9A9AA4-043A-4DD8-A972-EF633BE3E616}" srcOrd="1" destOrd="0" presId="urn:microsoft.com/office/officeart/2009/3/layout/HorizontalOrganizationChart"/>
    <dgm:cxn modelId="{BEC42FE1-87D8-4702-A19C-9710D47DD0F3}" type="presParOf" srcId="{7B74B949-B3FD-4E71-970D-BD233647D064}" destId="{D7FB31B1-0D3B-4D31-92EA-3EE0F47AE65D}" srcOrd="2" destOrd="0" presId="urn:microsoft.com/office/officeart/2009/3/layout/HorizontalOrganizationChart"/>
    <dgm:cxn modelId="{31AD11A8-120A-46BF-B69C-2471B603D725}" type="presParOf" srcId="{472A9A4F-2644-4314-8975-7A557AAF40C7}" destId="{8281B4B2-6C26-428B-B7DE-579BBA7B14CE}" srcOrd="4" destOrd="0" presId="urn:microsoft.com/office/officeart/2009/3/layout/HorizontalOrganizationChart"/>
    <dgm:cxn modelId="{97984FFE-EC73-4035-BE35-096ECAB76109}" type="presParOf" srcId="{472A9A4F-2644-4314-8975-7A557AAF40C7}" destId="{C7A56955-18D2-44C5-B13C-E94E26028B37}" srcOrd="5" destOrd="0" presId="urn:microsoft.com/office/officeart/2009/3/layout/HorizontalOrganizationChart"/>
    <dgm:cxn modelId="{EC0A9E73-D043-40B7-A627-035EB12306EF}" type="presParOf" srcId="{C7A56955-18D2-44C5-B13C-E94E26028B37}" destId="{AC45B310-0E0D-43E2-997E-044DC3373B18}" srcOrd="0" destOrd="0" presId="urn:microsoft.com/office/officeart/2009/3/layout/HorizontalOrganizationChart"/>
    <dgm:cxn modelId="{08C90F6B-A67F-452F-9566-4CE1AB145415}" type="presParOf" srcId="{AC45B310-0E0D-43E2-997E-044DC3373B18}" destId="{304566F7-BBB6-4BA3-8B5B-456DADA9FE90}" srcOrd="0" destOrd="0" presId="urn:microsoft.com/office/officeart/2009/3/layout/HorizontalOrganizationChart"/>
    <dgm:cxn modelId="{EB03D484-A156-4FB4-84BA-DBA4F8C96110}" type="presParOf" srcId="{AC45B310-0E0D-43E2-997E-044DC3373B18}" destId="{BC41CDEB-C767-4B5D-92DD-675E7A9B553B}" srcOrd="1" destOrd="0" presId="urn:microsoft.com/office/officeart/2009/3/layout/HorizontalOrganizationChart"/>
    <dgm:cxn modelId="{6ECCABCC-322D-4791-923F-20C337FDE6DA}" type="presParOf" srcId="{C7A56955-18D2-44C5-B13C-E94E26028B37}" destId="{B89AF4BC-D02C-471A-A46F-972608C67EE5}" srcOrd="1" destOrd="0" presId="urn:microsoft.com/office/officeart/2009/3/layout/HorizontalOrganizationChart"/>
    <dgm:cxn modelId="{37AF2A4B-605A-401A-BAEB-A71DCE47F226}" type="presParOf" srcId="{C7A56955-18D2-44C5-B13C-E94E26028B37}" destId="{8102E7BF-C939-4C60-B590-804F11E75050}" srcOrd="2" destOrd="0" presId="urn:microsoft.com/office/officeart/2009/3/layout/HorizontalOrganizationChart"/>
    <dgm:cxn modelId="{BD7EA88F-8CB7-4189-A6D2-5F2DA92B02BA}" type="presParOf" srcId="{472A9A4F-2644-4314-8975-7A557AAF40C7}" destId="{81CBEEC3-442B-4449-93F7-E3B91FBC0C3F}" srcOrd="6" destOrd="0" presId="urn:microsoft.com/office/officeart/2009/3/layout/HorizontalOrganizationChart"/>
    <dgm:cxn modelId="{F607B8BE-4A0E-499D-824A-5C02892FCCEF}" type="presParOf" srcId="{472A9A4F-2644-4314-8975-7A557AAF40C7}" destId="{5B4D79CA-07D8-4799-8EBA-EFABB19C55C9}" srcOrd="7" destOrd="0" presId="urn:microsoft.com/office/officeart/2009/3/layout/HorizontalOrganizationChart"/>
    <dgm:cxn modelId="{F9AE1C5F-E7A5-4B8A-A412-96B8CEA6E9E7}" type="presParOf" srcId="{5B4D79CA-07D8-4799-8EBA-EFABB19C55C9}" destId="{2ED65BC9-3CD4-4ABC-A17C-E57DC4E72192}" srcOrd="0" destOrd="0" presId="urn:microsoft.com/office/officeart/2009/3/layout/HorizontalOrganizationChart"/>
    <dgm:cxn modelId="{D4C30F7E-96A7-4E19-B7ED-C84DCA2D9C1E}" type="presParOf" srcId="{2ED65BC9-3CD4-4ABC-A17C-E57DC4E72192}" destId="{1CA01113-DA7B-4C78-B3A2-68ED734C6865}" srcOrd="0" destOrd="0" presId="urn:microsoft.com/office/officeart/2009/3/layout/HorizontalOrganizationChart"/>
    <dgm:cxn modelId="{F780036C-B7E1-4DCB-BCB7-C35701E8BF11}" type="presParOf" srcId="{2ED65BC9-3CD4-4ABC-A17C-E57DC4E72192}" destId="{70A5ACD9-162B-46C6-B056-FDAD935CB971}" srcOrd="1" destOrd="0" presId="urn:microsoft.com/office/officeart/2009/3/layout/HorizontalOrganizationChart"/>
    <dgm:cxn modelId="{B32B8BF9-00E0-461E-A922-32F75ADA4409}" type="presParOf" srcId="{5B4D79CA-07D8-4799-8EBA-EFABB19C55C9}" destId="{9DE30C0B-705D-48CF-AECE-FAFF47177B03}" srcOrd="1" destOrd="0" presId="urn:microsoft.com/office/officeart/2009/3/layout/HorizontalOrganizationChart"/>
    <dgm:cxn modelId="{AF02299F-1498-4C04-854A-F74B27420B24}" type="presParOf" srcId="{5B4D79CA-07D8-4799-8EBA-EFABB19C55C9}" destId="{1B39C2E1-48E9-484A-9583-0AB459730739}" srcOrd="2" destOrd="0" presId="urn:microsoft.com/office/officeart/2009/3/layout/HorizontalOrganizationChart"/>
    <dgm:cxn modelId="{108B3A4E-5D64-46AA-8A0B-3327BDFA47FF}" type="presParOf" srcId="{77E026D2-B96E-4244-95E0-7D14AFA974BB}" destId="{12F792B7-FB6A-49F4-BAC8-E276082E1989}" srcOrd="2" destOrd="0" presId="urn:microsoft.com/office/officeart/2009/3/layout/HorizontalOrganizationChar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517C119-2205-45BA-8611-786779A9B137}"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CBCCB47E-03CB-46F6-8A6B-F69B5FAEBAB7}">
      <dgm:prSet>
        <dgm:style>
          <a:lnRef idx="1">
            <a:schemeClr val="accent3"/>
          </a:lnRef>
          <a:fillRef idx="2">
            <a:schemeClr val="accent3"/>
          </a:fillRef>
          <a:effectRef idx="1">
            <a:schemeClr val="accent3"/>
          </a:effectRef>
          <a:fontRef idx="minor">
            <a:schemeClr val="dk1"/>
          </a:fontRef>
        </dgm:style>
      </dgm:prSet>
      <dgm:spPr>
        <a:solidFill>
          <a:schemeClr val="accent5">
            <a:lumMod val="60000"/>
            <a:lumOff val="40000"/>
          </a:schemeClr>
        </a:solidFill>
      </dgm:spPr>
      <dgm:t>
        <a:bodyPr/>
        <a:lstStyle/>
        <a:p>
          <a:r>
            <a:rPr lang="en-US" dirty="0"/>
            <a:t>The analysis will be carried out through the following steps:</a:t>
          </a:r>
        </a:p>
      </dgm:t>
    </dgm:pt>
    <dgm:pt modelId="{CF50901C-7A2B-471F-846C-7110A1FD6AC0}" type="parTrans" cxnId="{5D5873A4-8067-4355-821E-41D35C1451BD}">
      <dgm:prSet/>
      <dgm:spPr/>
      <dgm:t>
        <a:bodyPr/>
        <a:lstStyle/>
        <a:p>
          <a:endParaRPr lang="en-US"/>
        </a:p>
      </dgm:t>
    </dgm:pt>
    <dgm:pt modelId="{111810B9-0580-40E0-85BB-BF4E5EC9C7DF}" type="sibTrans" cxnId="{5D5873A4-8067-4355-821E-41D35C1451BD}">
      <dgm:prSet/>
      <dgm:spPr/>
      <dgm:t>
        <a:bodyPr/>
        <a:lstStyle/>
        <a:p>
          <a:endParaRPr lang="en-US"/>
        </a:p>
      </dgm:t>
    </dgm:pt>
    <dgm:pt modelId="{88C6FEFB-2BAA-40D1-8EF0-B3DB89A4CA08}">
      <dgm:prSet>
        <dgm:style>
          <a:lnRef idx="1">
            <a:schemeClr val="accent3"/>
          </a:lnRef>
          <a:fillRef idx="2">
            <a:schemeClr val="accent3"/>
          </a:fillRef>
          <a:effectRef idx="1">
            <a:schemeClr val="accent3"/>
          </a:effectRef>
          <a:fontRef idx="minor">
            <a:schemeClr val="dk1"/>
          </a:fontRef>
        </dgm:style>
      </dgm:prSet>
      <dgm:spPr>
        <a:solidFill>
          <a:schemeClr val="accent6">
            <a:lumMod val="20000"/>
            <a:lumOff val="80000"/>
          </a:schemeClr>
        </a:solidFill>
      </dgm:spPr>
      <dgm:t>
        <a:bodyPr/>
        <a:lstStyle/>
        <a:p>
          <a:r>
            <a:rPr lang="en-US" b="1" dirty="0"/>
            <a:t>Data Preprocessing: Using SQL  </a:t>
          </a:r>
          <a:endParaRPr lang="en-US" dirty="0"/>
        </a:p>
      </dgm:t>
    </dgm:pt>
    <dgm:pt modelId="{A46CDE9F-9848-40D8-9FB4-6C1ED300418B}" type="parTrans" cxnId="{F26C3BFC-138B-48BD-A3C2-BA0D689BECDB}">
      <dgm:prSet/>
      <dgm:spPr/>
      <dgm:t>
        <a:bodyPr/>
        <a:lstStyle/>
        <a:p>
          <a:endParaRPr lang="en-US"/>
        </a:p>
      </dgm:t>
    </dgm:pt>
    <dgm:pt modelId="{8A7BABEF-B24A-432E-B1F9-9284D0DDA71A}" type="sibTrans" cxnId="{F26C3BFC-138B-48BD-A3C2-BA0D689BECDB}">
      <dgm:prSet/>
      <dgm:spPr/>
      <dgm:t>
        <a:bodyPr/>
        <a:lstStyle/>
        <a:p>
          <a:endParaRPr lang="en-US"/>
        </a:p>
      </dgm:t>
    </dgm:pt>
    <dgm:pt modelId="{0468FC9D-BA31-4E44-A295-A8AC5A6E3810}">
      <dgm:prSet custT="1"/>
      <dgm:spPr/>
      <dgm:t>
        <a:bodyPr/>
        <a:lstStyle/>
        <a:p>
          <a:r>
            <a:rPr lang="en-US" sz="1300" b="1" dirty="0">
              <a:solidFill>
                <a:schemeClr val="bg1"/>
              </a:solidFill>
            </a:rPr>
            <a:t>Clean the dataset by addressing missing values, removing duplicates, and filtering out irrelevant data.</a:t>
          </a:r>
        </a:p>
      </dgm:t>
    </dgm:pt>
    <dgm:pt modelId="{D7C5495D-1413-4430-9170-D6C0795E7EDA}" type="parTrans" cxnId="{B8BB4945-0EA1-4C71-B40C-570566897413}">
      <dgm:prSet/>
      <dgm:spPr/>
      <dgm:t>
        <a:bodyPr/>
        <a:lstStyle/>
        <a:p>
          <a:endParaRPr lang="en-US"/>
        </a:p>
      </dgm:t>
    </dgm:pt>
    <dgm:pt modelId="{C625917A-119A-4805-8E4A-D92A42105534}" type="sibTrans" cxnId="{B8BB4945-0EA1-4C71-B40C-570566897413}">
      <dgm:prSet/>
      <dgm:spPr/>
      <dgm:t>
        <a:bodyPr/>
        <a:lstStyle/>
        <a:p>
          <a:endParaRPr lang="en-US"/>
        </a:p>
      </dgm:t>
    </dgm:pt>
    <dgm:pt modelId="{89596B9E-8517-4C37-B449-9E883D98792E}">
      <dgm:prSet custT="1"/>
      <dgm:spPr/>
      <dgm:t>
        <a:bodyPr/>
        <a:lstStyle/>
        <a:p>
          <a:r>
            <a:rPr lang="en-US" sz="1300" b="1" dirty="0">
              <a:solidFill>
                <a:schemeClr val="bg1"/>
              </a:solidFill>
            </a:rPr>
            <a:t>Convert categorical variables, such as drug names and conditions, into numerical formats for further analysis.</a:t>
          </a:r>
        </a:p>
      </dgm:t>
    </dgm:pt>
    <dgm:pt modelId="{F3FD9296-F651-4103-A56A-DFCE70C30BAC}" type="parTrans" cxnId="{9BB4B6C4-8020-42C7-A57E-DD29DB9BCEB6}">
      <dgm:prSet/>
      <dgm:spPr/>
      <dgm:t>
        <a:bodyPr/>
        <a:lstStyle/>
        <a:p>
          <a:endParaRPr lang="en-US"/>
        </a:p>
      </dgm:t>
    </dgm:pt>
    <dgm:pt modelId="{4401F887-5982-46BF-9EF9-5C33CDD32792}" type="sibTrans" cxnId="{9BB4B6C4-8020-42C7-A57E-DD29DB9BCEB6}">
      <dgm:prSet/>
      <dgm:spPr/>
      <dgm:t>
        <a:bodyPr/>
        <a:lstStyle/>
        <a:p>
          <a:endParaRPr lang="en-US"/>
        </a:p>
      </dgm:t>
    </dgm:pt>
    <dgm:pt modelId="{78E2F15D-178B-40BA-9B95-75985A701B01}">
      <dgm:prSet custT="1"/>
      <dgm:spPr/>
      <dgm:t>
        <a:bodyPr/>
        <a:lstStyle/>
        <a:p>
          <a:r>
            <a:rPr lang="en-US" sz="1300" b="1" dirty="0">
              <a:solidFill>
                <a:schemeClr val="bg1"/>
              </a:solidFill>
            </a:rPr>
            <a:t>Process the review text to extract key features, including sentiment, common terms, and underlying themes.</a:t>
          </a:r>
        </a:p>
      </dgm:t>
    </dgm:pt>
    <dgm:pt modelId="{A6DAB9B2-DE7F-4FBC-8941-1258AF839709}" type="parTrans" cxnId="{68556B62-EA6A-41C9-A725-E18E879CCF09}">
      <dgm:prSet/>
      <dgm:spPr/>
      <dgm:t>
        <a:bodyPr/>
        <a:lstStyle/>
        <a:p>
          <a:endParaRPr lang="en-US"/>
        </a:p>
      </dgm:t>
    </dgm:pt>
    <dgm:pt modelId="{8CCA8F7A-6D1C-4D28-9913-39F2B75BFD14}" type="sibTrans" cxnId="{68556B62-EA6A-41C9-A725-E18E879CCF09}">
      <dgm:prSet/>
      <dgm:spPr/>
      <dgm:t>
        <a:bodyPr/>
        <a:lstStyle/>
        <a:p>
          <a:endParaRPr lang="en-US"/>
        </a:p>
      </dgm:t>
    </dgm:pt>
    <dgm:pt modelId="{233CC04A-C5CB-470E-8707-64301540DAA8}">
      <dgm:prSet>
        <dgm:style>
          <a:lnRef idx="1">
            <a:schemeClr val="accent3"/>
          </a:lnRef>
          <a:fillRef idx="2">
            <a:schemeClr val="accent3"/>
          </a:fillRef>
          <a:effectRef idx="1">
            <a:schemeClr val="accent3"/>
          </a:effectRef>
          <a:fontRef idx="minor">
            <a:schemeClr val="dk1"/>
          </a:fontRef>
        </dgm:style>
      </dgm:prSet>
      <dgm:spPr>
        <a:solidFill>
          <a:schemeClr val="accent6">
            <a:lumMod val="20000"/>
            <a:lumOff val="80000"/>
          </a:schemeClr>
        </a:solidFill>
      </dgm:spPr>
      <dgm:t>
        <a:bodyPr/>
        <a:lstStyle/>
        <a:p>
          <a:r>
            <a:rPr lang="en-US" b="1" dirty="0"/>
            <a:t>Exploratory Data Analysis (EDA):</a:t>
          </a:r>
          <a:endParaRPr lang="en-US" dirty="0"/>
        </a:p>
      </dgm:t>
    </dgm:pt>
    <dgm:pt modelId="{1AFAED82-0719-4A8E-9F58-F8306F66F3E3}" type="parTrans" cxnId="{760C0287-57D5-4C09-9A88-515D89CED438}">
      <dgm:prSet/>
      <dgm:spPr/>
      <dgm:t>
        <a:bodyPr/>
        <a:lstStyle/>
        <a:p>
          <a:endParaRPr lang="en-US"/>
        </a:p>
      </dgm:t>
    </dgm:pt>
    <dgm:pt modelId="{B8007382-31DF-4BFB-9ADD-DD2C7C481E6D}" type="sibTrans" cxnId="{760C0287-57D5-4C09-9A88-515D89CED438}">
      <dgm:prSet/>
      <dgm:spPr/>
      <dgm:t>
        <a:bodyPr/>
        <a:lstStyle/>
        <a:p>
          <a:endParaRPr lang="en-US"/>
        </a:p>
      </dgm:t>
    </dgm:pt>
    <dgm:pt modelId="{2399FFFF-A51E-4DCF-AFA7-6D528B78EF3C}">
      <dgm:prSet/>
      <dgm:spPr/>
      <dgm:t>
        <a:bodyPr/>
        <a:lstStyle/>
        <a:p>
          <a:r>
            <a:rPr lang="en-US" b="1" dirty="0"/>
            <a:t>Examine the distribution of ratings to identify drugs with the highest and lowest levels of patient satisfaction.</a:t>
          </a:r>
        </a:p>
      </dgm:t>
    </dgm:pt>
    <dgm:pt modelId="{1FE6C8C2-5755-49F9-894F-806E5E926BD9}" type="parTrans" cxnId="{331446B8-00CC-4F86-BFC2-5DD1F33AD0A8}">
      <dgm:prSet/>
      <dgm:spPr/>
      <dgm:t>
        <a:bodyPr/>
        <a:lstStyle/>
        <a:p>
          <a:endParaRPr lang="en-US"/>
        </a:p>
      </dgm:t>
    </dgm:pt>
    <dgm:pt modelId="{AE16F68A-1DF2-4373-937E-E9856BCE7F96}" type="sibTrans" cxnId="{331446B8-00CC-4F86-BFC2-5DD1F33AD0A8}">
      <dgm:prSet/>
      <dgm:spPr/>
      <dgm:t>
        <a:bodyPr/>
        <a:lstStyle/>
        <a:p>
          <a:endParaRPr lang="en-US"/>
        </a:p>
      </dgm:t>
    </dgm:pt>
    <dgm:pt modelId="{6FF250AA-2023-4991-9AF2-651885B70CAA}">
      <dgm:prSet>
        <dgm:style>
          <a:lnRef idx="1">
            <a:schemeClr val="accent3"/>
          </a:lnRef>
          <a:fillRef idx="2">
            <a:schemeClr val="accent3"/>
          </a:fillRef>
          <a:effectRef idx="1">
            <a:schemeClr val="accent3"/>
          </a:effectRef>
          <a:fontRef idx="minor">
            <a:schemeClr val="dk1"/>
          </a:fontRef>
        </dgm:style>
      </dgm:prSet>
      <dgm:spPr>
        <a:solidFill>
          <a:schemeClr val="accent6">
            <a:lumMod val="20000"/>
            <a:lumOff val="80000"/>
          </a:schemeClr>
        </a:solidFill>
      </dgm:spPr>
      <dgm:t>
        <a:bodyPr/>
        <a:lstStyle/>
        <a:p>
          <a:r>
            <a:rPr lang="en-US" b="1" dirty="0"/>
            <a:t>Sentiment Analysis:</a:t>
          </a:r>
          <a:endParaRPr lang="en-US" dirty="0"/>
        </a:p>
      </dgm:t>
    </dgm:pt>
    <dgm:pt modelId="{E057485C-5C57-4605-8FBD-B8D82FBB966B}" type="parTrans" cxnId="{CBA926FE-CA19-4191-A105-511BED20CED5}">
      <dgm:prSet/>
      <dgm:spPr/>
      <dgm:t>
        <a:bodyPr/>
        <a:lstStyle/>
        <a:p>
          <a:endParaRPr lang="en-US"/>
        </a:p>
      </dgm:t>
    </dgm:pt>
    <dgm:pt modelId="{7322D12C-39E2-460B-B36C-598BF8E351BB}" type="sibTrans" cxnId="{CBA926FE-CA19-4191-A105-511BED20CED5}">
      <dgm:prSet/>
      <dgm:spPr/>
      <dgm:t>
        <a:bodyPr/>
        <a:lstStyle/>
        <a:p>
          <a:endParaRPr lang="en-US"/>
        </a:p>
      </dgm:t>
    </dgm:pt>
    <dgm:pt modelId="{C1BEEBB3-F598-45FC-9509-63742A4807A6}">
      <dgm:prSet/>
      <dgm:spPr/>
      <dgm:t>
        <a:bodyPr/>
        <a:lstStyle/>
        <a:p>
          <a:r>
            <a:rPr lang="en-US" b="1" dirty="0"/>
            <a:t>Conduct sentiment analysis on the review text to categorize reviews as positive, negative, or neutral</a:t>
          </a:r>
          <a:r>
            <a:rPr lang="en-US" dirty="0"/>
            <a:t>.</a:t>
          </a:r>
        </a:p>
      </dgm:t>
    </dgm:pt>
    <dgm:pt modelId="{CD8C990B-F8AF-4864-A540-640B4724360F}" type="parTrans" cxnId="{E0E45622-633D-41E3-8F59-B8A33188D89F}">
      <dgm:prSet/>
      <dgm:spPr/>
      <dgm:t>
        <a:bodyPr/>
        <a:lstStyle/>
        <a:p>
          <a:endParaRPr lang="en-US"/>
        </a:p>
      </dgm:t>
    </dgm:pt>
    <dgm:pt modelId="{065C0E5F-30ED-42BF-8DBD-7EBBF4BAB063}" type="sibTrans" cxnId="{E0E45622-633D-41E3-8F59-B8A33188D89F}">
      <dgm:prSet/>
      <dgm:spPr/>
      <dgm:t>
        <a:bodyPr/>
        <a:lstStyle/>
        <a:p>
          <a:endParaRPr lang="en-US"/>
        </a:p>
      </dgm:t>
    </dgm:pt>
    <dgm:pt modelId="{7E747EEF-D6D2-4FE6-A003-EB9A28DE8A04}">
      <dgm:prSet>
        <dgm:style>
          <a:lnRef idx="1">
            <a:schemeClr val="accent3"/>
          </a:lnRef>
          <a:fillRef idx="2">
            <a:schemeClr val="accent3"/>
          </a:fillRef>
          <a:effectRef idx="1">
            <a:schemeClr val="accent3"/>
          </a:effectRef>
          <a:fontRef idx="minor">
            <a:schemeClr val="dk1"/>
          </a:fontRef>
        </dgm:style>
      </dgm:prSet>
      <dgm:spPr>
        <a:solidFill>
          <a:schemeClr val="accent6">
            <a:lumMod val="20000"/>
            <a:lumOff val="80000"/>
          </a:schemeClr>
        </a:solidFill>
      </dgm:spPr>
      <dgm:t>
        <a:bodyPr/>
        <a:lstStyle/>
        <a:p>
          <a:r>
            <a:rPr lang="en-US" b="1" dirty="0"/>
            <a:t>Predictive Modeling: Using Weka Software</a:t>
          </a:r>
          <a:endParaRPr lang="en-US" dirty="0"/>
        </a:p>
      </dgm:t>
    </dgm:pt>
    <dgm:pt modelId="{327592DF-0979-4237-8950-D7CBA00912F6}" type="parTrans" cxnId="{F21B3059-782B-4027-9837-DBB56D4C30AF}">
      <dgm:prSet/>
      <dgm:spPr/>
      <dgm:t>
        <a:bodyPr/>
        <a:lstStyle/>
        <a:p>
          <a:endParaRPr lang="en-US"/>
        </a:p>
      </dgm:t>
    </dgm:pt>
    <dgm:pt modelId="{B40DB868-8972-4D41-A111-E584F6291625}" type="sibTrans" cxnId="{F21B3059-782B-4027-9837-DBB56D4C30AF}">
      <dgm:prSet/>
      <dgm:spPr/>
      <dgm:t>
        <a:bodyPr/>
        <a:lstStyle/>
        <a:p>
          <a:endParaRPr lang="en-US"/>
        </a:p>
      </dgm:t>
    </dgm:pt>
    <dgm:pt modelId="{E353CFF7-E4CB-42F5-9A0C-BDCABB3BA4E3}">
      <dgm:prSet/>
      <dgm:spPr/>
      <dgm:t>
        <a:bodyPr/>
        <a:lstStyle/>
        <a:p>
          <a:r>
            <a:rPr lang="en-US" b="1" dirty="0"/>
            <a:t>Develop a predictive model using machine learning techniques to forecast patient satisfaction (ratings) based on drug names, conditions, and review content.</a:t>
          </a:r>
        </a:p>
      </dgm:t>
    </dgm:pt>
    <dgm:pt modelId="{BD260B35-0B8D-4D21-B9AB-A491FAB49AA2}" type="parTrans" cxnId="{6989507D-1F9A-42AC-8192-A4A0A7D8A5D2}">
      <dgm:prSet/>
      <dgm:spPr/>
      <dgm:t>
        <a:bodyPr/>
        <a:lstStyle/>
        <a:p>
          <a:endParaRPr lang="en-US"/>
        </a:p>
      </dgm:t>
    </dgm:pt>
    <dgm:pt modelId="{1B286878-3564-45F3-9782-45A44712F7BA}" type="sibTrans" cxnId="{6989507D-1F9A-42AC-8192-A4A0A7D8A5D2}">
      <dgm:prSet/>
      <dgm:spPr/>
      <dgm:t>
        <a:bodyPr/>
        <a:lstStyle/>
        <a:p>
          <a:endParaRPr lang="en-US"/>
        </a:p>
      </dgm:t>
    </dgm:pt>
    <dgm:pt modelId="{2F2A8AFD-E2E6-4DC7-8C67-6A666896DE61}">
      <dgm:prSet/>
      <dgm:spPr/>
      <dgm:t>
        <a:bodyPr/>
        <a:lstStyle/>
        <a:p>
          <a:r>
            <a:rPr lang="en-US" b="1" dirty="0"/>
            <a:t>Assess the model’s accuracy and refine it as needed.</a:t>
          </a:r>
        </a:p>
      </dgm:t>
    </dgm:pt>
    <dgm:pt modelId="{63901B7F-672B-46F7-99C6-D0D24D9B715A}" type="parTrans" cxnId="{3D166A46-2CE7-4FA7-AEBA-50E9825D4D99}">
      <dgm:prSet/>
      <dgm:spPr/>
      <dgm:t>
        <a:bodyPr/>
        <a:lstStyle/>
        <a:p>
          <a:endParaRPr lang="en-US"/>
        </a:p>
      </dgm:t>
    </dgm:pt>
    <dgm:pt modelId="{08CB5E60-6A29-4C37-9B4E-10D320857260}" type="sibTrans" cxnId="{3D166A46-2CE7-4FA7-AEBA-50E9825D4D99}">
      <dgm:prSet/>
      <dgm:spPr/>
      <dgm:t>
        <a:bodyPr/>
        <a:lstStyle/>
        <a:p>
          <a:endParaRPr lang="en-US"/>
        </a:p>
      </dgm:t>
    </dgm:pt>
    <dgm:pt modelId="{C13F1442-7599-4135-8D44-ED0D2D0F5D7B}" type="pres">
      <dgm:prSet presAssocID="{3517C119-2205-45BA-8611-786779A9B137}" presName="Name0" presStyleCnt="0">
        <dgm:presLayoutVars>
          <dgm:dir/>
          <dgm:animLvl val="lvl"/>
          <dgm:resizeHandles val="exact"/>
        </dgm:presLayoutVars>
      </dgm:prSet>
      <dgm:spPr/>
    </dgm:pt>
    <dgm:pt modelId="{5C3974B5-AF96-436D-998F-634B10EDA190}" type="pres">
      <dgm:prSet presAssocID="{CBCCB47E-03CB-46F6-8A6B-F69B5FAEBAB7}" presName="linNode" presStyleCnt="0"/>
      <dgm:spPr/>
    </dgm:pt>
    <dgm:pt modelId="{0587150D-5563-4360-964A-AB2E249EF0B0}" type="pres">
      <dgm:prSet presAssocID="{CBCCB47E-03CB-46F6-8A6B-F69B5FAEBAB7}" presName="parentText" presStyleLbl="node1" presStyleIdx="0" presStyleCnt="5" custScaleX="277778" custScaleY="64647">
        <dgm:presLayoutVars>
          <dgm:chMax val="1"/>
          <dgm:bulletEnabled val="1"/>
        </dgm:presLayoutVars>
      </dgm:prSet>
      <dgm:spPr/>
    </dgm:pt>
    <dgm:pt modelId="{269BB063-8559-4FBD-ADFD-4E828970FED7}" type="pres">
      <dgm:prSet presAssocID="{111810B9-0580-40E0-85BB-BF4E5EC9C7DF}" presName="sp" presStyleCnt="0"/>
      <dgm:spPr/>
    </dgm:pt>
    <dgm:pt modelId="{67270A43-B8AF-4819-99E2-FC68AEA0B678}" type="pres">
      <dgm:prSet presAssocID="{88C6FEFB-2BAA-40D1-8EF0-B3DB89A4CA08}" presName="linNode" presStyleCnt="0"/>
      <dgm:spPr/>
    </dgm:pt>
    <dgm:pt modelId="{C4F75D79-6128-4BA4-A0E5-E87F8EA8DF77}" type="pres">
      <dgm:prSet presAssocID="{88C6FEFB-2BAA-40D1-8EF0-B3DB89A4CA08}" presName="parentText" presStyleLbl="node1" presStyleIdx="1" presStyleCnt="5">
        <dgm:presLayoutVars>
          <dgm:chMax val="1"/>
          <dgm:bulletEnabled val="1"/>
        </dgm:presLayoutVars>
      </dgm:prSet>
      <dgm:spPr/>
    </dgm:pt>
    <dgm:pt modelId="{7047A613-3154-4098-82BF-ED329E60B0F9}" type="pres">
      <dgm:prSet presAssocID="{88C6FEFB-2BAA-40D1-8EF0-B3DB89A4CA08}" presName="descendantText" presStyleLbl="alignAccFollowNode1" presStyleIdx="0" presStyleCnt="4" custScaleX="99196" custScaleY="137651" custLinFactNeighborX="-513" custLinFactNeighborY="4547">
        <dgm:presLayoutVars>
          <dgm:bulletEnabled val="1"/>
        </dgm:presLayoutVars>
      </dgm:prSet>
      <dgm:spPr/>
    </dgm:pt>
    <dgm:pt modelId="{61D85352-5851-4B0F-9AAB-799D08242A18}" type="pres">
      <dgm:prSet presAssocID="{8A7BABEF-B24A-432E-B1F9-9284D0DDA71A}" presName="sp" presStyleCnt="0"/>
      <dgm:spPr/>
    </dgm:pt>
    <dgm:pt modelId="{B4415710-520C-4178-B52B-CD5317DAE023}" type="pres">
      <dgm:prSet presAssocID="{233CC04A-C5CB-470E-8707-64301540DAA8}" presName="linNode" presStyleCnt="0"/>
      <dgm:spPr/>
    </dgm:pt>
    <dgm:pt modelId="{7A6463F3-2F3A-4406-BC2E-CF5C79117C07}" type="pres">
      <dgm:prSet presAssocID="{233CC04A-C5CB-470E-8707-64301540DAA8}" presName="parentText" presStyleLbl="node1" presStyleIdx="2" presStyleCnt="5">
        <dgm:presLayoutVars>
          <dgm:chMax val="1"/>
          <dgm:bulletEnabled val="1"/>
        </dgm:presLayoutVars>
      </dgm:prSet>
      <dgm:spPr/>
    </dgm:pt>
    <dgm:pt modelId="{8E38886B-44EC-403C-8232-516C4F69683D}" type="pres">
      <dgm:prSet presAssocID="{233CC04A-C5CB-470E-8707-64301540DAA8}" presName="descendantText" presStyleLbl="alignAccFollowNode1" presStyleIdx="1" presStyleCnt="4">
        <dgm:presLayoutVars>
          <dgm:bulletEnabled val="1"/>
        </dgm:presLayoutVars>
      </dgm:prSet>
      <dgm:spPr/>
    </dgm:pt>
    <dgm:pt modelId="{25AF955E-23FE-4677-99C0-01F143ED337C}" type="pres">
      <dgm:prSet presAssocID="{B8007382-31DF-4BFB-9ADD-DD2C7C481E6D}" presName="sp" presStyleCnt="0"/>
      <dgm:spPr/>
    </dgm:pt>
    <dgm:pt modelId="{5E700FA1-042F-46AD-B870-3F864A539945}" type="pres">
      <dgm:prSet presAssocID="{6FF250AA-2023-4991-9AF2-651885B70CAA}" presName="linNode" presStyleCnt="0"/>
      <dgm:spPr/>
    </dgm:pt>
    <dgm:pt modelId="{FD873DA8-E287-4E74-A0CA-1C8480F32823}" type="pres">
      <dgm:prSet presAssocID="{6FF250AA-2023-4991-9AF2-651885B70CAA}" presName="parentText" presStyleLbl="node1" presStyleIdx="3" presStyleCnt="5">
        <dgm:presLayoutVars>
          <dgm:chMax val="1"/>
          <dgm:bulletEnabled val="1"/>
        </dgm:presLayoutVars>
      </dgm:prSet>
      <dgm:spPr/>
    </dgm:pt>
    <dgm:pt modelId="{391D91E8-8C9F-460D-8E5C-C27EDD4C1A8F}" type="pres">
      <dgm:prSet presAssocID="{6FF250AA-2023-4991-9AF2-651885B70CAA}" presName="descendantText" presStyleLbl="alignAccFollowNode1" presStyleIdx="2" presStyleCnt="4">
        <dgm:presLayoutVars>
          <dgm:bulletEnabled val="1"/>
        </dgm:presLayoutVars>
      </dgm:prSet>
      <dgm:spPr/>
    </dgm:pt>
    <dgm:pt modelId="{26C3E225-F3F9-4DD2-936A-CFC80DF6659B}" type="pres">
      <dgm:prSet presAssocID="{7322D12C-39E2-460B-B36C-598BF8E351BB}" presName="sp" presStyleCnt="0"/>
      <dgm:spPr/>
    </dgm:pt>
    <dgm:pt modelId="{9098249C-E528-4372-ADB0-8E1B93397AD4}" type="pres">
      <dgm:prSet presAssocID="{7E747EEF-D6D2-4FE6-A003-EB9A28DE8A04}" presName="linNode" presStyleCnt="0"/>
      <dgm:spPr/>
    </dgm:pt>
    <dgm:pt modelId="{78971A5B-5B28-417E-835E-851B79765CCA}" type="pres">
      <dgm:prSet presAssocID="{7E747EEF-D6D2-4FE6-A003-EB9A28DE8A04}" presName="parentText" presStyleLbl="node1" presStyleIdx="4" presStyleCnt="5">
        <dgm:presLayoutVars>
          <dgm:chMax val="1"/>
          <dgm:bulletEnabled val="1"/>
        </dgm:presLayoutVars>
      </dgm:prSet>
      <dgm:spPr/>
    </dgm:pt>
    <dgm:pt modelId="{82E75428-FAD6-4466-910A-9BE14787825B}" type="pres">
      <dgm:prSet presAssocID="{7E747EEF-D6D2-4FE6-A003-EB9A28DE8A04}" presName="descendantText" presStyleLbl="alignAccFollowNode1" presStyleIdx="3" presStyleCnt="4">
        <dgm:presLayoutVars>
          <dgm:bulletEnabled val="1"/>
        </dgm:presLayoutVars>
      </dgm:prSet>
      <dgm:spPr/>
    </dgm:pt>
  </dgm:ptLst>
  <dgm:cxnLst>
    <dgm:cxn modelId="{42308D11-DF0C-4023-925E-2B9CBB21C0E4}" type="presOf" srcId="{7E747EEF-D6D2-4FE6-A003-EB9A28DE8A04}" destId="{78971A5B-5B28-417E-835E-851B79765CCA}" srcOrd="0" destOrd="0" presId="urn:microsoft.com/office/officeart/2005/8/layout/vList5"/>
    <dgm:cxn modelId="{E0E45622-633D-41E3-8F59-B8A33188D89F}" srcId="{6FF250AA-2023-4991-9AF2-651885B70CAA}" destId="{C1BEEBB3-F598-45FC-9509-63742A4807A6}" srcOrd="0" destOrd="0" parTransId="{CD8C990B-F8AF-4864-A540-640B4724360F}" sibTransId="{065C0E5F-30ED-42BF-8DBD-7EBBF4BAB063}"/>
    <dgm:cxn modelId="{B0F6BC36-B66E-4DAF-846F-B55AAB58AC65}" type="presOf" srcId="{6FF250AA-2023-4991-9AF2-651885B70CAA}" destId="{FD873DA8-E287-4E74-A0CA-1C8480F32823}" srcOrd="0" destOrd="0" presId="urn:microsoft.com/office/officeart/2005/8/layout/vList5"/>
    <dgm:cxn modelId="{68556B62-EA6A-41C9-A725-E18E879CCF09}" srcId="{88C6FEFB-2BAA-40D1-8EF0-B3DB89A4CA08}" destId="{78E2F15D-178B-40BA-9B95-75985A701B01}" srcOrd="2" destOrd="0" parTransId="{A6DAB9B2-DE7F-4FBC-8941-1258AF839709}" sibTransId="{8CCA8F7A-6D1C-4D28-9913-39F2B75BFD14}"/>
    <dgm:cxn modelId="{0DEA5563-CC24-4DF3-8CF3-C3BEEE1B0191}" type="presOf" srcId="{3517C119-2205-45BA-8611-786779A9B137}" destId="{C13F1442-7599-4135-8D44-ED0D2D0F5D7B}" srcOrd="0" destOrd="0" presId="urn:microsoft.com/office/officeart/2005/8/layout/vList5"/>
    <dgm:cxn modelId="{B8BB4945-0EA1-4C71-B40C-570566897413}" srcId="{88C6FEFB-2BAA-40D1-8EF0-B3DB89A4CA08}" destId="{0468FC9D-BA31-4E44-A295-A8AC5A6E3810}" srcOrd="0" destOrd="0" parTransId="{D7C5495D-1413-4430-9170-D6C0795E7EDA}" sibTransId="{C625917A-119A-4805-8E4A-D92A42105534}"/>
    <dgm:cxn modelId="{3D166A46-2CE7-4FA7-AEBA-50E9825D4D99}" srcId="{7E747EEF-D6D2-4FE6-A003-EB9A28DE8A04}" destId="{2F2A8AFD-E2E6-4DC7-8C67-6A666896DE61}" srcOrd="1" destOrd="0" parTransId="{63901B7F-672B-46F7-99C6-D0D24D9B715A}" sibTransId="{08CB5E60-6A29-4C37-9B4E-10D320857260}"/>
    <dgm:cxn modelId="{D57E7B77-A576-4E69-927B-920AB9C9EFB6}" type="presOf" srcId="{88C6FEFB-2BAA-40D1-8EF0-B3DB89A4CA08}" destId="{C4F75D79-6128-4BA4-A0E5-E87F8EA8DF77}" srcOrd="0" destOrd="0" presId="urn:microsoft.com/office/officeart/2005/8/layout/vList5"/>
    <dgm:cxn modelId="{F21B3059-782B-4027-9837-DBB56D4C30AF}" srcId="{3517C119-2205-45BA-8611-786779A9B137}" destId="{7E747EEF-D6D2-4FE6-A003-EB9A28DE8A04}" srcOrd="4" destOrd="0" parTransId="{327592DF-0979-4237-8950-D7CBA00912F6}" sibTransId="{B40DB868-8972-4D41-A111-E584F6291625}"/>
    <dgm:cxn modelId="{47097B79-B164-4D8A-910E-52DB8A5786CC}" type="presOf" srcId="{0468FC9D-BA31-4E44-A295-A8AC5A6E3810}" destId="{7047A613-3154-4098-82BF-ED329E60B0F9}" srcOrd="0" destOrd="0" presId="urn:microsoft.com/office/officeart/2005/8/layout/vList5"/>
    <dgm:cxn modelId="{6989507D-1F9A-42AC-8192-A4A0A7D8A5D2}" srcId="{7E747EEF-D6D2-4FE6-A003-EB9A28DE8A04}" destId="{E353CFF7-E4CB-42F5-9A0C-BDCABB3BA4E3}" srcOrd="0" destOrd="0" parTransId="{BD260B35-0B8D-4D21-B9AB-A491FAB49AA2}" sibTransId="{1B286878-3564-45F3-9782-45A44712F7BA}"/>
    <dgm:cxn modelId="{4C0B6084-C8B8-4D51-A06C-CB44B67CEAFA}" type="presOf" srcId="{CBCCB47E-03CB-46F6-8A6B-F69B5FAEBAB7}" destId="{0587150D-5563-4360-964A-AB2E249EF0B0}" srcOrd="0" destOrd="0" presId="urn:microsoft.com/office/officeart/2005/8/layout/vList5"/>
    <dgm:cxn modelId="{760C0287-57D5-4C09-9A88-515D89CED438}" srcId="{3517C119-2205-45BA-8611-786779A9B137}" destId="{233CC04A-C5CB-470E-8707-64301540DAA8}" srcOrd="2" destOrd="0" parTransId="{1AFAED82-0719-4A8E-9F58-F8306F66F3E3}" sibTransId="{B8007382-31DF-4BFB-9ADD-DD2C7C481E6D}"/>
    <dgm:cxn modelId="{96D3EA94-1D71-4DC9-9EBB-F1F7CD44B3B6}" type="presOf" srcId="{89596B9E-8517-4C37-B449-9E883D98792E}" destId="{7047A613-3154-4098-82BF-ED329E60B0F9}" srcOrd="0" destOrd="1" presId="urn:microsoft.com/office/officeart/2005/8/layout/vList5"/>
    <dgm:cxn modelId="{5D5873A4-8067-4355-821E-41D35C1451BD}" srcId="{3517C119-2205-45BA-8611-786779A9B137}" destId="{CBCCB47E-03CB-46F6-8A6B-F69B5FAEBAB7}" srcOrd="0" destOrd="0" parTransId="{CF50901C-7A2B-471F-846C-7110A1FD6AC0}" sibTransId="{111810B9-0580-40E0-85BB-BF4E5EC9C7DF}"/>
    <dgm:cxn modelId="{331446B8-00CC-4F86-BFC2-5DD1F33AD0A8}" srcId="{233CC04A-C5CB-470E-8707-64301540DAA8}" destId="{2399FFFF-A51E-4DCF-AFA7-6D528B78EF3C}" srcOrd="0" destOrd="0" parTransId="{1FE6C8C2-5755-49F9-894F-806E5E926BD9}" sibTransId="{AE16F68A-1DF2-4373-937E-E9856BCE7F96}"/>
    <dgm:cxn modelId="{A953FBB9-5EBE-4DA0-BF49-957DC3B67CEE}" type="presOf" srcId="{C1BEEBB3-F598-45FC-9509-63742A4807A6}" destId="{391D91E8-8C9F-460D-8E5C-C27EDD4C1A8F}" srcOrd="0" destOrd="0" presId="urn:microsoft.com/office/officeart/2005/8/layout/vList5"/>
    <dgm:cxn modelId="{6AD97CC2-9665-4743-97F6-0B121250ED33}" type="presOf" srcId="{2F2A8AFD-E2E6-4DC7-8C67-6A666896DE61}" destId="{82E75428-FAD6-4466-910A-9BE14787825B}" srcOrd="0" destOrd="1" presId="urn:microsoft.com/office/officeart/2005/8/layout/vList5"/>
    <dgm:cxn modelId="{9BB4B6C4-8020-42C7-A57E-DD29DB9BCEB6}" srcId="{88C6FEFB-2BAA-40D1-8EF0-B3DB89A4CA08}" destId="{89596B9E-8517-4C37-B449-9E883D98792E}" srcOrd="1" destOrd="0" parTransId="{F3FD9296-F651-4103-A56A-DFCE70C30BAC}" sibTransId="{4401F887-5982-46BF-9EF9-5C33CDD32792}"/>
    <dgm:cxn modelId="{40825ED5-39A3-41D7-828C-E0D0847F8410}" type="presOf" srcId="{2399FFFF-A51E-4DCF-AFA7-6D528B78EF3C}" destId="{8E38886B-44EC-403C-8232-516C4F69683D}" srcOrd="0" destOrd="0" presId="urn:microsoft.com/office/officeart/2005/8/layout/vList5"/>
    <dgm:cxn modelId="{F0BF9ADE-4C76-4A54-AD40-E397569ABAD9}" type="presOf" srcId="{E353CFF7-E4CB-42F5-9A0C-BDCABB3BA4E3}" destId="{82E75428-FAD6-4466-910A-9BE14787825B}" srcOrd="0" destOrd="0" presId="urn:microsoft.com/office/officeart/2005/8/layout/vList5"/>
    <dgm:cxn modelId="{51D69CEF-46FB-4024-848A-D5DBAE0EA982}" type="presOf" srcId="{233CC04A-C5CB-470E-8707-64301540DAA8}" destId="{7A6463F3-2F3A-4406-BC2E-CF5C79117C07}" srcOrd="0" destOrd="0" presId="urn:microsoft.com/office/officeart/2005/8/layout/vList5"/>
    <dgm:cxn modelId="{CD0327F7-9846-4412-9650-BBDA2C56C544}" type="presOf" srcId="{78E2F15D-178B-40BA-9B95-75985A701B01}" destId="{7047A613-3154-4098-82BF-ED329E60B0F9}" srcOrd="0" destOrd="2" presId="urn:microsoft.com/office/officeart/2005/8/layout/vList5"/>
    <dgm:cxn modelId="{F26C3BFC-138B-48BD-A3C2-BA0D689BECDB}" srcId="{3517C119-2205-45BA-8611-786779A9B137}" destId="{88C6FEFB-2BAA-40D1-8EF0-B3DB89A4CA08}" srcOrd="1" destOrd="0" parTransId="{A46CDE9F-9848-40D8-9FB4-6C1ED300418B}" sibTransId="{8A7BABEF-B24A-432E-B1F9-9284D0DDA71A}"/>
    <dgm:cxn modelId="{CBA926FE-CA19-4191-A105-511BED20CED5}" srcId="{3517C119-2205-45BA-8611-786779A9B137}" destId="{6FF250AA-2023-4991-9AF2-651885B70CAA}" srcOrd="3" destOrd="0" parTransId="{E057485C-5C57-4605-8FBD-B8D82FBB966B}" sibTransId="{7322D12C-39E2-460B-B36C-598BF8E351BB}"/>
    <dgm:cxn modelId="{A774731F-94AF-46DF-824C-07E4A2E38ADF}" type="presParOf" srcId="{C13F1442-7599-4135-8D44-ED0D2D0F5D7B}" destId="{5C3974B5-AF96-436D-998F-634B10EDA190}" srcOrd="0" destOrd="0" presId="urn:microsoft.com/office/officeart/2005/8/layout/vList5"/>
    <dgm:cxn modelId="{09E4D0E9-2C7D-42B7-9048-73A60DD824A6}" type="presParOf" srcId="{5C3974B5-AF96-436D-998F-634B10EDA190}" destId="{0587150D-5563-4360-964A-AB2E249EF0B0}" srcOrd="0" destOrd="0" presId="urn:microsoft.com/office/officeart/2005/8/layout/vList5"/>
    <dgm:cxn modelId="{B34640AB-64EF-4844-927E-8FC19C16309F}" type="presParOf" srcId="{C13F1442-7599-4135-8D44-ED0D2D0F5D7B}" destId="{269BB063-8559-4FBD-ADFD-4E828970FED7}" srcOrd="1" destOrd="0" presId="urn:microsoft.com/office/officeart/2005/8/layout/vList5"/>
    <dgm:cxn modelId="{4DCB5829-431B-4ACB-917A-A6D943BF06C7}" type="presParOf" srcId="{C13F1442-7599-4135-8D44-ED0D2D0F5D7B}" destId="{67270A43-B8AF-4819-99E2-FC68AEA0B678}" srcOrd="2" destOrd="0" presId="urn:microsoft.com/office/officeart/2005/8/layout/vList5"/>
    <dgm:cxn modelId="{B282D90F-A940-48CF-958E-C2101668D218}" type="presParOf" srcId="{67270A43-B8AF-4819-99E2-FC68AEA0B678}" destId="{C4F75D79-6128-4BA4-A0E5-E87F8EA8DF77}" srcOrd="0" destOrd="0" presId="urn:microsoft.com/office/officeart/2005/8/layout/vList5"/>
    <dgm:cxn modelId="{A948CAE9-CA56-4D8A-863D-1D3A702F847C}" type="presParOf" srcId="{67270A43-B8AF-4819-99E2-FC68AEA0B678}" destId="{7047A613-3154-4098-82BF-ED329E60B0F9}" srcOrd="1" destOrd="0" presId="urn:microsoft.com/office/officeart/2005/8/layout/vList5"/>
    <dgm:cxn modelId="{0B272B31-507B-4A8C-AE08-518893D66FFF}" type="presParOf" srcId="{C13F1442-7599-4135-8D44-ED0D2D0F5D7B}" destId="{61D85352-5851-4B0F-9AAB-799D08242A18}" srcOrd="3" destOrd="0" presId="urn:microsoft.com/office/officeart/2005/8/layout/vList5"/>
    <dgm:cxn modelId="{1F49256B-B0DA-4544-B56C-54EF2F2467DA}" type="presParOf" srcId="{C13F1442-7599-4135-8D44-ED0D2D0F5D7B}" destId="{B4415710-520C-4178-B52B-CD5317DAE023}" srcOrd="4" destOrd="0" presId="urn:microsoft.com/office/officeart/2005/8/layout/vList5"/>
    <dgm:cxn modelId="{122CC07D-8A96-4CAD-B36C-0046026E0AAE}" type="presParOf" srcId="{B4415710-520C-4178-B52B-CD5317DAE023}" destId="{7A6463F3-2F3A-4406-BC2E-CF5C79117C07}" srcOrd="0" destOrd="0" presId="urn:microsoft.com/office/officeart/2005/8/layout/vList5"/>
    <dgm:cxn modelId="{447DD96E-B7A6-4250-B95A-2B92AA05666A}" type="presParOf" srcId="{B4415710-520C-4178-B52B-CD5317DAE023}" destId="{8E38886B-44EC-403C-8232-516C4F69683D}" srcOrd="1" destOrd="0" presId="urn:microsoft.com/office/officeart/2005/8/layout/vList5"/>
    <dgm:cxn modelId="{6106C9C2-3935-4325-8966-5D85C0746EB8}" type="presParOf" srcId="{C13F1442-7599-4135-8D44-ED0D2D0F5D7B}" destId="{25AF955E-23FE-4677-99C0-01F143ED337C}" srcOrd="5" destOrd="0" presId="urn:microsoft.com/office/officeart/2005/8/layout/vList5"/>
    <dgm:cxn modelId="{502F47AD-9BCD-4C63-A785-5ACDAE6972C4}" type="presParOf" srcId="{C13F1442-7599-4135-8D44-ED0D2D0F5D7B}" destId="{5E700FA1-042F-46AD-B870-3F864A539945}" srcOrd="6" destOrd="0" presId="urn:microsoft.com/office/officeart/2005/8/layout/vList5"/>
    <dgm:cxn modelId="{1DDF3119-FC5C-446C-9697-200BFE7B9D4A}" type="presParOf" srcId="{5E700FA1-042F-46AD-B870-3F864A539945}" destId="{FD873DA8-E287-4E74-A0CA-1C8480F32823}" srcOrd="0" destOrd="0" presId="urn:microsoft.com/office/officeart/2005/8/layout/vList5"/>
    <dgm:cxn modelId="{769FD1B1-6AA8-4D87-845C-F9BBC90ED995}" type="presParOf" srcId="{5E700FA1-042F-46AD-B870-3F864A539945}" destId="{391D91E8-8C9F-460D-8E5C-C27EDD4C1A8F}" srcOrd="1" destOrd="0" presId="urn:microsoft.com/office/officeart/2005/8/layout/vList5"/>
    <dgm:cxn modelId="{3F7B09A0-8F16-41B1-AF1A-5E78E77CFA04}" type="presParOf" srcId="{C13F1442-7599-4135-8D44-ED0D2D0F5D7B}" destId="{26C3E225-F3F9-4DD2-936A-CFC80DF6659B}" srcOrd="7" destOrd="0" presId="urn:microsoft.com/office/officeart/2005/8/layout/vList5"/>
    <dgm:cxn modelId="{41018ECD-4B0E-4EEB-9B92-8E2C409829ED}" type="presParOf" srcId="{C13F1442-7599-4135-8D44-ED0D2D0F5D7B}" destId="{9098249C-E528-4372-ADB0-8E1B93397AD4}" srcOrd="8" destOrd="0" presId="urn:microsoft.com/office/officeart/2005/8/layout/vList5"/>
    <dgm:cxn modelId="{D6F54F19-B859-44BF-B0E7-4FE914456795}" type="presParOf" srcId="{9098249C-E528-4372-ADB0-8E1B93397AD4}" destId="{78971A5B-5B28-417E-835E-851B79765CCA}" srcOrd="0" destOrd="0" presId="urn:microsoft.com/office/officeart/2005/8/layout/vList5"/>
    <dgm:cxn modelId="{2B0F9E45-7583-4CFA-B549-96A502B61DC2}" type="presParOf" srcId="{9098249C-E528-4372-ADB0-8E1B93397AD4}" destId="{82E75428-FAD6-4466-910A-9BE14787825B}"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68D40B7-E75E-413D-B6E3-0C924DBB0C40}">
      <dsp:nvSpPr>
        <dsp:cNvPr id="0" name=""/>
        <dsp:cNvSpPr/>
      </dsp:nvSpPr>
      <dsp:spPr>
        <a:xfrm>
          <a:off x="148452" y="429029"/>
          <a:ext cx="1374324" cy="1374324"/>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3CCAE00-83DB-4008-8F5B-3651C9E5C383}">
      <dsp:nvSpPr>
        <dsp:cNvPr id="0" name=""/>
        <dsp:cNvSpPr/>
      </dsp:nvSpPr>
      <dsp:spPr>
        <a:xfrm>
          <a:off x="437060" y="717637"/>
          <a:ext cx="797108" cy="79710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F998318-6197-499C-B82D-B838EB4AC3A5}">
      <dsp:nvSpPr>
        <dsp:cNvPr id="0" name=""/>
        <dsp:cNvSpPr/>
      </dsp:nvSpPr>
      <dsp:spPr>
        <a:xfrm>
          <a:off x="1817275" y="429029"/>
          <a:ext cx="3239479" cy="13743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n-US" sz="1800" kern="1200" dirty="0">
              <a:solidFill>
                <a:schemeClr val="bg1"/>
              </a:solidFill>
            </a:rPr>
            <a:t>The dataset contains 215,063 instances with 6 features, focusing on patient reviews of specific drugs, associated conditions, and patient satisfaction ratings on a 10-star scale. </a:t>
          </a:r>
        </a:p>
      </dsp:txBody>
      <dsp:txXfrm>
        <a:off x="1817275" y="429029"/>
        <a:ext cx="3239479" cy="1374324"/>
      </dsp:txXfrm>
    </dsp:sp>
    <dsp:sp modelId="{B2BBA67A-E928-4C87-AA23-C1136A9EF53D}">
      <dsp:nvSpPr>
        <dsp:cNvPr id="0" name=""/>
        <dsp:cNvSpPr/>
      </dsp:nvSpPr>
      <dsp:spPr>
        <a:xfrm>
          <a:off x="5621209" y="429029"/>
          <a:ext cx="1374324" cy="1374324"/>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1CB9D52-3C09-4C8E-9422-37E3FD57E31E}">
      <dsp:nvSpPr>
        <dsp:cNvPr id="0" name=""/>
        <dsp:cNvSpPr/>
      </dsp:nvSpPr>
      <dsp:spPr>
        <a:xfrm>
          <a:off x="5909818" y="717637"/>
          <a:ext cx="797108" cy="79710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40AFA74-10FF-45DF-A579-E95EBA0A08B8}">
      <dsp:nvSpPr>
        <dsp:cNvPr id="0" name=""/>
        <dsp:cNvSpPr/>
      </dsp:nvSpPr>
      <dsp:spPr>
        <a:xfrm>
          <a:off x="7290032" y="429029"/>
          <a:ext cx="3239479" cy="13743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n-US" sz="1800" kern="1200" dirty="0">
              <a:solidFill>
                <a:schemeClr val="bg1"/>
              </a:solidFill>
            </a:rPr>
            <a:t>The project involves binarizing the rating column and classifying the data using various algorithms in Weka. </a:t>
          </a:r>
        </a:p>
      </dsp:txBody>
      <dsp:txXfrm>
        <a:off x="7290032" y="429029"/>
        <a:ext cx="3239479" cy="1374324"/>
      </dsp:txXfrm>
    </dsp:sp>
    <dsp:sp modelId="{B84E209B-5F65-4389-AB61-0993C2B3AFFE}">
      <dsp:nvSpPr>
        <dsp:cNvPr id="0" name=""/>
        <dsp:cNvSpPr/>
      </dsp:nvSpPr>
      <dsp:spPr>
        <a:xfrm>
          <a:off x="148452" y="2826773"/>
          <a:ext cx="1374324" cy="1374324"/>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B65F727-4F23-4ECC-843F-7800D6A96B3F}">
      <dsp:nvSpPr>
        <dsp:cNvPr id="0" name=""/>
        <dsp:cNvSpPr/>
      </dsp:nvSpPr>
      <dsp:spPr>
        <a:xfrm>
          <a:off x="437060" y="3115382"/>
          <a:ext cx="797108" cy="79710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04A2DAB-FB88-4847-BA0D-6B193DA73CC4}">
      <dsp:nvSpPr>
        <dsp:cNvPr id="0" name=""/>
        <dsp:cNvSpPr/>
      </dsp:nvSpPr>
      <dsp:spPr>
        <a:xfrm>
          <a:off x="1817275" y="2826773"/>
          <a:ext cx="3239479" cy="13743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n-US" sz="1800" kern="1200" dirty="0">
              <a:solidFill>
                <a:schemeClr val="bg1"/>
              </a:solidFill>
            </a:rPr>
            <a:t>This dataset, which is multivariate and text-based, falls within the subject area of Health and Medicine. The associated tasks primarily involve classification using the binarized ratings, with features represented as integers. </a:t>
          </a:r>
        </a:p>
      </dsp:txBody>
      <dsp:txXfrm>
        <a:off x="1817275" y="2826773"/>
        <a:ext cx="3239479" cy="1374324"/>
      </dsp:txXfrm>
    </dsp:sp>
    <dsp:sp modelId="{AE1123DE-2948-4D15-8362-7A3ACD052E3F}">
      <dsp:nvSpPr>
        <dsp:cNvPr id="0" name=""/>
        <dsp:cNvSpPr/>
      </dsp:nvSpPr>
      <dsp:spPr>
        <a:xfrm>
          <a:off x="5621209" y="2826773"/>
          <a:ext cx="1374324" cy="1374324"/>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F13F4C9-A849-41BE-AA61-F70E50E2F265}">
      <dsp:nvSpPr>
        <dsp:cNvPr id="0" name=""/>
        <dsp:cNvSpPr/>
      </dsp:nvSpPr>
      <dsp:spPr>
        <a:xfrm>
          <a:off x="5909818" y="3115382"/>
          <a:ext cx="797108" cy="79710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17CC321-FBFE-488A-985E-F4BCA9C40A04}">
      <dsp:nvSpPr>
        <dsp:cNvPr id="0" name=""/>
        <dsp:cNvSpPr/>
      </dsp:nvSpPr>
      <dsp:spPr>
        <a:xfrm>
          <a:off x="7013429" y="2624809"/>
          <a:ext cx="3792685" cy="17782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n-US" sz="1800" kern="1200" dirty="0">
              <a:solidFill>
                <a:schemeClr val="bg1"/>
              </a:solidFill>
            </a:rPr>
            <a:t>This setup is particularly suitable for predictive modeling in the healthcare domain, leveraging patient feedback to gain insights.</a:t>
          </a:r>
        </a:p>
      </dsp:txBody>
      <dsp:txXfrm>
        <a:off x="7013429" y="2624809"/>
        <a:ext cx="3792685" cy="177825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1CBEEC3-442B-4449-93F7-E3B91FBC0C3F}">
      <dsp:nvSpPr>
        <dsp:cNvPr id="0" name=""/>
        <dsp:cNvSpPr/>
      </dsp:nvSpPr>
      <dsp:spPr>
        <a:xfrm>
          <a:off x="4220202" y="2661730"/>
          <a:ext cx="932962" cy="2451192"/>
        </a:xfrm>
        <a:custGeom>
          <a:avLst/>
          <a:gdLst/>
          <a:ahLst/>
          <a:cxnLst/>
          <a:rect l="0" t="0" r="0" b="0"/>
          <a:pathLst>
            <a:path>
              <a:moveTo>
                <a:pt x="0" y="0"/>
              </a:moveTo>
              <a:lnTo>
                <a:pt x="655366" y="0"/>
              </a:lnTo>
              <a:lnTo>
                <a:pt x="655366" y="2451192"/>
              </a:lnTo>
              <a:lnTo>
                <a:pt x="932962" y="2451192"/>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281B4B2-6C26-428B-B7DE-579BBA7B14CE}">
      <dsp:nvSpPr>
        <dsp:cNvPr id="0" name=""/>
        <dsp:cNvSpPr/>
      </dsp:nvSpPr>
      <dsp:spPr>
        <a:xfrm>
          <a:off x="4220202" y="2661730"/>
          <a:ext cx="932962" cy="954640"/>
        </a:xfrm>
        <a:custGeom>
          <a:avLst/>
          <a:gdLst/>
          <a:ahLst/>
          <a:cxnLst/>
          <a:rect l="0" t="0" r="0" b="0"/>
          <a:pathLst>
            <a:path>
              <a:moveTo>
                <a:pt x="0" y="0"/>
              </a:moveTo>
              <a:lnTo>
                <a:pt x="655366" y="0"/>
              </a:lnTo>
              <a:lnTo>
                <a:pt x="655366" y="954640"/>
              </a:lnTo>
              <a:lnTo>
                <a:pt x="932962" y="954640"/>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6846B69-5F88-4D7D-B3DD-D7B356EDB9E0}">
      <dsp:nvSpPr>
        <dsp:cNvPr id="0" name=""/>
        <dsp:cNvSpPr/>
      </dsp:nvSpPr>
      <dsp:spPr>
        <a:xfrm>
          <a:off x="4220202" y="2100477"/>
          <a:ext cx="932962" cy="561253"/>
        </a:xfrm>
        <a:custGeom>
          <a:avLst/>
          <a:gdLst/>
          <a:ahLst/>
          <a:cxnLst/>
          <a:rect l="0" t="0" r="0" b="0"/>
          <a:pathLst>
            <a:path>
              <a:moveTo>
                <a:pt x="0" y="561253"/>
              </a:moveTo>
              <a:lnTo>
                <a:pt x="655366" y="561253"/>
              </a:lnTo>
              <a:lnTo>
                <a:pt x="655366" y="0"/>
              </a:lnTo>
              <a:lnTo>
                <a:pt x="932962" y="0"/>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FE935B7-C727-42F5-BAC0-7201866BA802}">
      <dsp:nvSpPr>
        <dsp:cNvPr id="0" name=""/>
        <dsp:cNvSpPr/>
      </dsp:nvSpPr>
      <dsp:spPr>
        <a:xfrm>
          <a:off x="4220202" y="577771"/>
          <a:ext cx="932962" cy="2083959"/>
        </a:xfrm>
        <a:custGeom>
          <a:avLst/>
          <a:gdLst/>
          <a:ahLst/>
          <a:cxnLst/>
          <a:rect l="0" t="0" r="0" b="0"/>
          <a:pathLst>
            <a:path>
              <a:moveTo>
                <a:pt x="0" y="2083959"/>
              </a:moveTo>
              <a:lnTo>
                <a:pt x="655366" y="2083959"/>
              </a:lnTo>
              <a:lnTo>
                <a:pt x="655366" y="0"/>
              </a:lnTo>
              <a:lnTo>
                <a:pt x="932962" y="0"/>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DA9F1DC-6C6B-4775-8C47-21C86BCB87CE}">
      <dsp:nvSpPr>
        <dsp:cNvPr id="0" name=""/>
        <dsp:cNvSpPr/>
      </dsp:nvSpPr>
      <dsp:spPr>
        <a:xfrm>
          <a:off x="0" y="1987496"/>
          <a:ext cx="4220202" cy="1348469"/>
        </a:xfrm>
        <a:prstGeom prst="rect">
          <a:avLst/>
        </a:prstGeom>
        <a:solidFill>
          <a:schemeClr val="accent5">
            <a:lumMod val="20000"/>
            <a:lumOff val="80000"/>
          </a:schemeClr>
        </a:solidFill>
        <a:ln w="15875" cap="rnd"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b="1" kern="1200" dirty="0"/>
            <a:t>The primary objectives of this project are:</a:t>
          </a:r>
        </a:p>
      </dsp:txBody>
      <dsp:txXfrm>
        <a:off x="0" y="1987496"/>
        <a:ext cx="4220202" cy="1348469"/>
      </dsp:txXfrm>
    </dsp:sp>
    <dsp:sp modelId="{77582DB9-8ED7-41D0-91CD-7000942E34EE}">
      <dsp:nvSpPr>
        <dsp:cNvPr id="0" name=""/>
        <dsp:cNvSpPr/>
      </dsp:nvSpPr>
      <dsp:spPr>
        <a:xfrm>
          <a:off x="5153165" y="1830"/>
          <a:ext cx="5629833" cy="1151881"/>
        </a:xfrm>
        <a:prstGeom prst="rect">
          <a:avLst/>
        </a:prstGeom>
        <a:solidFill>
          <a:schemeClr val="lt1"/>
        </a:solidFill>
        <a:ln w="15875" cap="rnd"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b="1" kern="1200" dirty="0"/>
            <a:t>To analyze the reviews</a:t>
          </a:r>
          <a:r>
            <a:rPr lang="en-US" sz="1900" kern="1200" dirty="0"/>
            <a:t> to determine the general sentiment of patients regarding specific drugs and their associated conditions.</a:t>
          </a:r>
        </a:p>
      </dsp:txBody>
      <dsp:txXfrm>
        <a:off x="5153165" y="1830"/>
        <a:ext cx="5629833" cy="1151881"/>
      </dsp:txXfrm>
    </dsp:sp>
    <dsp:sp modelId="{AFCA2667-D8DC-4D7D-BB1B-680DFB7E6780}">
      <dsp:nvSpPr>
        <dsp:cNvPr id="0" name=""/>
        <dsp:cNvSpPr/>
      </dsp:nvSpPr>
      <dsp:spPr>
        <a:xfrm>
          <a:off x="5153165" y="1500706"/>
          <a:ext cx="5588555" cy="1199540"/>
        </a:xfrm>
        <a:prstGeom prst="rect">
          <a:avLst/>
        </a:prstGeom>
        <a:solidFill>
          <a:schemeClr val="lt1"/>
        </a:solidFill>
        <a:ln w="15875" cap="rnd"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b="1" kern="1200" dirty="0">
              <a:solidFill>
                <a:schemeClr val="bg1"/>
              </a:solidFill>
            </a:rPr>
            <a:t>To evaluate the overall patient satisfaction</a:t>
          </a:r>
          <a:r>
            <a:rPr lang="en-US" sz="1900" kern="1200" dirty="0">
              <a:solidFill>
                <a:schemeClr val="bg1"/>
              </a:solidFill>
            </a:rPr>
            <a:t> by examining the distribution of ratings across different drugs and conditions.</a:t>
          </a:r>
        </a:p>
      </dsp:txBody>
      <dsp:txXfrm>
        <a:off x="5153165" y="1500706"/>
        <a:ext cx="5588555" cy="1199540"/>
      </dsp:txXfrm>
    </dsp:sp>
    <dsp:sp modelId="{304566F7-BBB6-4BA3-8B5B-456DADA9FE90}">
      <dsp:nvSpPr>
        <dsp:cNvPr id="0" name=""/>
        <dsp:cNvSpPr/>
      </dsp:nvSpPr>
      <dsp:spPr>
        <a:xfrm>
          <a:off x="5153165" y="3047241"/>
          <a:ext cx="5594273" cy="1138258"/>
        </a:xfrm>
        <a:prstGeom prst="rect">
          <a:avLst/>
        </a:prstGeom>
        <a:solidFill>
          <a:schemeClr val="lt1"/>
        </a:solidFill>
        <a:ln w="15875" cap="rnd"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b="1" kern="1200" dirty="0"/>
            <a:t>To identify key trends and patterns</a:t>
          </a:r>
          <a:r>
            <a:rPr lang="en-US" sz="1900" kern="1200" dirty="0"/>
            <a:t> in the data, such as commonly reported side effects, effectiveness of drugs for specific conditions, and the usefulness of reviews as indicated by other users.</a:t>
          </a:r>
        </a:p>
      </dsp:txBody>
      <dsp:txXfrm>
        <a:off x="5153165" y="3047241"/>
        <a:ext cx="5594273" cy="1138258"/>
      </dsp:txXfrm>
    </dsp:sp>
    <dsp:sp modelId="{1CA01113-DA7B-4C78-B3A2-68ED734C6865}">
      <dsp:nvSpPr>
        <dsp:cNvPr id="0" name=""/>
        <dsp:cNvSpPr/>
      </dsp:nvSpPr>
      <dsp:spPr>
        <a:xfrm>
          <a:off x="5153165" y="4532494"/>
          <a:ext cx="5630111" cy="1160856"/>
        </a:xfrm>
        <a:prstGeom prst="rect">
          <a:avLst/>
        </a:prstGeom>
        <a:solidFill>
          <a:schemeClr val="lt1"/>
        </a:solidFill>
        <a:ln w="15875" cap="rnd"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b="1" kern="1200" dirty="0"/>
            <a:t>To develop a predictive model</a:t>
          </a:r>
          <a:r>
            <a:rPr lang="en-US" sz="1900" kern="1200" dirty="0"/>
            <a:t> that could help in forecasting patient satisfaction with a drug based on the review content and associated features.</a:t>
          </a:r>
        </a:p>
      </dsp:txBody>
      <dsp:txXfrm>
        <a:off x="5153165" y="4532494"/>
        <a:ext cx="5630111" cy="116085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587150D-5563-4360-964A-AB2E249EF0B0}">
      <dsp:nvSpPr>
        <dsp:cNvPr id="0" name=""/>
        <dsp:cNvSpPr/>
      </dsp:nvSpPr>
      <dsp:spPr>
        <a:xfrm>
          <a:off x="0" y="3160"/>
          <a:ext cx="11253200" cy="791349"/>
        </a:xfrm>
        <a:prstGeom prst="roundRect">
          <a:avLst/>
        </a:prstGeom>
        <a:solidFill>
          <a:schemeClr val="accent5">
            <a:lumMod val="60000"/>
            <a:lumOff val="40000"/>
          </a:schemeClr>
        </a:solidFill>
        <a:ln w="9525" cap="rnd" cmpd="sng" algn="ctr">
          <a:solidFill>
            <a:schemeClr val="accent3">
              <a:shade val="90000"/>
            </a:schemeClr>
          </a:solidFill>
          <a:prstDash val="solid"/>
        </a:ln>
        <a:effectLst/>
      </dsp:spPr>
      <dsp:style>
        <a:lnRef idx="1">
          <a:schemeClr val="accent3"/>
        </a:lnRef>
        <a:fillRef idx="2">
          <a:schemeClr val="accent3"/>
        </a:fillRef>
        <a:effectRef idx="1">
          <a:schemeClr val="accent3"/>
        </a:effectRef>
        <a:fontRef idx="minor">
          <a:schemeClr val="dk1"/>
        </a:fontRef>
      </dsp:style>
      <dsp:txBody>
        <a:bodyPr spcFirstLastPara="0" vert="horz" wrap="square" lIns="114300" tIns="57150" rIns="114300" bIns="57150" numCol="1" spcCol="1270" anchor="ctr" anchorCtr="0">
          <a:noAutofit/>
        </a:bodyPr>
        <a:lstStyle/>
        <a:p>
          <a:pPr marL="0" lvl="0" indent="0" algn="ctr" defTabSz="1333500">
            <a:lnSpc>
              <a:spcPct val="90000"/>
            </a:lnSpc>
            <a:spcBef>
              <a:spcPct val="0"/>
            </a:spcBef>
            <a:spcAft>
              <a:spcPct val="35000"/>
            </a:spcAft>
            <a:buNone/>
          </a:pPr>
          <a:r>
            <a:rPr lang="en-US" sz="3000" kern="1200" dirty="0"/>
            <a:t>The analysis will be carried out through the following steps:</a:t>
          </a:r>
        </a:p>
      </dsp:txBody>
      <dsp:txXfrm>
        <a:off x="38630" y="41790"/>
        <a:ext cx="11175940" cy="714089"/>
      </dsp:txXfrm>
    </dsp:sp>
    <dsp:sp modelId="{7047A613-3154-4098-82BF-ED329E60B0F9}">
      <dsp:nvSpPr>
        <dsp:cNvPr id="0" name=""/>
        <dsp:cNvSpPr/>
      </dsp:nvSpPr>
      <dsp:spPr>
        <a:xfrm rot="5400000">
          <a:off x="6928436" y="-1997826"/>
          <a:ext cx="1347997" cy="7144138"/>
        </a:xfrm>
        <a:prstGeom prst="round2SameRect">
          <a:avLst/>
        </a:prstGeom>
        <a:solidFill>
          <a:schemeClr val="accent1">
            <a:alpha val="90000"/>
            <a:tint val="40000"/>
            <a:hueOff val="0"/>
            <a:satOff val="0"/>
            <a:lumOff val="0"/>
            <a:alphaOff val="0"/>
          </a:schemeClr>
        </a:solidFill>
        <a:ln w="15875"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150" tIns="28575" rIns="57150" bIns="28575" numCol="1" spcCol="1270" anchor="ctr" anchorCtr="0">
          <a:noAutofit/>
        </a:bodyPr>
        <a:lstStyle/>
        <a:p>
          <a:pPr marL="114300" lvl="1" indent="-114300" algn="l" defTabSz="577850">
            <a:lnSpc>
              <a:spcPct val="90000"/>
            </a:lnSpc>
            <a:spcBef>
              <a:spcPct val="0"/>
            </a:spcBef>
            <a:spcAft>
              <a:spcPct val="15000"/>
            </a:spcAft>
            <a:buChar char="•"/>
          </a:pPr>
          <a:r>
            <a:rPr lang="en-US" sz="1300" b="1" kern="1200" dirty="0">
              <a:solidFill>
                <a:schemeClr val="bg1"/>
              </a:solidFill>
            </a:rPr>
            <a:t>Clean the dataset by addressing missing values, removing duplicates, and filtering out irrelevant data.</a:t>
          </a:r>
        </a:p>
        <a:p>
          <a:pPr marL="114300" lvl="1" indent="-114300" algn="l" defTabSz="577850">
            <a:lnSpc>
              <a:spcPct val="90000"/>
            </a:lnSpc>
            <a:spcBef>
              <a:spcPct val="0"/>
            </a:spcBef>
            <a:spcAft>
              <a:spcPct val="15000"/>
            </a:spcAft>
            <a:buChar char="•"/>
          </a:pPr>
          <a:r>
            <a:rPr lang="en-US" sz="1300" b="1" kern="1200" dirty="0">
              <a:solidFill>
                <a:schemeClr val="bg1"/>
              </a:solidFill>
            </a:rPr>
            <a:t>Convert categorical variables, such as drug names and conditions, into numerical formats for further analysis.</a:t>
          </a:r>
        </a:p>
        <a:p>
          <a:pPr marL="114300" lvl="1" indent="-114300" algn="l" defTabSz="577850">
            <a:lnSpc>
              <a:spcPct val="90000"/>
            </a:lnSpc>
            <a:spcBef>
              <a:spcPct val="0"/>
            </a:spcBef>
            <a:spcAft>
              <a:spcPct val="15000"/>
            </a:spcAft>
            <a:buChar char="•"/>
          </a:pPr>
          <a:r>
            <a:rPr lang="en-US" sz="1300" b="1" kern="1200" dirty="0">
              <a:solidFill>
                <a:schemeClr val="bg1"/>
              </a:solidFill>
            </a:rPr>
            <a:t>Process the review text to extract key features, including sentiment, common terms, and underlying themes.</a:t>
          </a:r>
        </a:p>
      </dsp:txBody>
      <dsp:txXfrm rot="-5400000">
        <a:off x="4030366" y="966048"/>
        <a:ext cx="7078334" cy="1216389"/>
      </dsp:txXfrm>
    </dsp:sp>
    <dsp:sp modelId="{C4F75D79-6128-4BA4-A0E5-E87F8EA8DF77}">
      <dsp:nvSpPr>
        <dsp:cNvPr id="0" name=""/>
        <dsp:cNvSpPr/>
      </dsp:nvSpPr>
      <dsp:spPr>
        <a:xfrm>
          <a:off x="0" y="917659"/>
          <a:ext cx="4051149" cy="1224108"/>
        </a:xfrm>
        <a:prstGeom prst="roundRect">
          <a:avLst/>
        </a:prstGeom>
        <a:solidFill>
          <a:schemeClr val="accent6">
            <a:lumMod val="20000"/>
            <a:lumOff val="80000"/>
          </a:schemeClr>
        </a:solidFill>
        <a:ln w="9525" cap="rnd" cmpd="sng" algn="ctr">
          <a:solidFill>
            <a:schemeClr val="accent3">
              <a:shade val="90000"/>
            </a:schemeClr>
          </a:solidFill>
          <a:prstDash val="solid"/>
        </a:ln>
        <a:effectLst/>
      </dsp:spPr>
      <dsp:style>
        <a:lnRef idx="1">
          <a:schemeClr val="accent3"/>
        </a:lnRef>
        <a:fillRef idx="2">
          <a:schemeClr val="accent3"/>
        </a:fillRef>
        <a:effectRef idx="1">
          <a:schemeClr val="accent3"/>
        </a:effectRef>
        <a:fontRef idx="minor">
          <a:schemeClr val="dk1"/>
        </a:fontRef>
      </dsp:style>
      <dsp:txBody>
        <a:bodyPr spcFirstLastPara="0" vert="horz" wrap="square" lIns="114300" tIns="57150" rIns="114300" bIns="57150" numCol="1" spcCol="1270" anchor="ctr" anchorCtr="0">
          <a:noAutofit/>
        </a:bodyPr>
        <a:lstStyle/>
        <a:p>
          <a:pPr marL="0" lvl="0" indent="0" algn="ctr" defTabSz="1333500">
            <a:lnSpc>
              <a:spcPct val="90000"/>
            </a:lnSpc>
            <a:spcBef>
              <a:spcPct val="0"/>
            </a:spcBef>
            <a:spcAft>
              <a:spcPct val="35000"/>
            </a:spcAft>
            <a:buNone/>
          </a:pPr>
          <a:r>
            <a:rPr lang="en-US" sz="3000" b="1" kern="1200" dirty="0"/>
            <a:t>Data Preprocessing: Using SQL  </a:t>
          </a:r>
          <a:endParaRPr lang="en-US" sz="3000" kern="1200" dirty="0"/>
        </a:p>
      </dsp:txBody>
      <dsp:txXfrm>
        <a:off x="59756" y="977415"/>
        <a:ext cx="3931637" cy="1104596"/>
      </dsp:txXfrm>
    </dsp:sp>
    <dsp:sp modelId="{8E38886B-44EC-403C-8232-516C4F69683D}">
      <dsp:nvSpPr>
        <dsp:cNvPr id="0" name=""/>
        <dsp:cNvSpPr/>
      </dsp:nvSpPr>
      <dsp:spPr>
        <a:xfrm rot="5400000">
          <a:off x="7170007" y="-727568"/>
          <a:ext cx="979286" cy="7209082"/>
        </a:xfrm>
        <a:prstGeom prst="round2SameRect">
          <a:avLst/>
        </a:prstGeom>
        <a:solidFill>
          <a:schemeClr val="accent1">
            <a:alpha val="90000"/>
            <a:tint val="40000"/>
            <a:hueOff val="0"/>
            <a:satOff val="0"/>
            <a:lumOff val="0"/>
            <a:alphaOff val="0"/>
          </a:schemeClr>
        </a:solidFill>
        <a:ln w="15875"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150" tIns="28575" rIns="57150" bIns="28575" numCol="1" spcCol="1270" anchor="ctr" anchorCtr="0">
          <a:noAutofit/>
        </a:bodyPr>
        <a:lstStyle/>
        <a:p>
          <a:pPr marL="114300" lvl="1" indent="-114300" algn="l" defTabSz="666750">
            <a:lnSpc>
              <a:spcPct val="90000"/>
            </a:lnSpc>
            <a:spcBef>
              <a:spcPct val="0"/>
            </a:spcBef>
            <a:spcAft>
              <a:spcPct val="15000"/>
            </a:spcAft>
            <a:buChar char="•"/>
          </a:pPr>
          <a:r>
            <a:rPr lang="en-US" sz="1500" b="1" kern="1200" dirty="0"/>
            <a:t>Examine the distribution of ratings to identify drugs with the highest and lowest levels of patient satisfaction.</a:t>
          </a:r>
        </a:p>
      </dsp:txBody>
      <dsp:txXfrm rot="-5400000">
        <a:off x="4055110" y="2435134"/>
        <a:ext cx="7161277" cy="883676"/>
      </dsp:txXfrm>
    </dsp:sp>
    <dsp:sp modelId="{7A6463F3-2F3A-4406-BC2E-CF5C79117C07}">
      <dsp:nvSpPr>
        <dsp:cNvPr id="0" name=""/>
        <dsp:cNvSpPr/>
      </dsp:nvSpPr>
      <dsp:spPr>
        <a:xfrm>
          <a:off x="0" y="2264918"/>
          <a:ext cx="4055109" cy="1224108"/>
        </a:xfrm>
        <a:prstGeom prst="roundRect">
          <a:avLst/>
        </a:prstGeom>
        <a:solidFill>
          <a:schemeClr val="accent6">
            <a:lumMod val="20000"/>
            <a:lumOff val="80000"/>
          </a:schemeClr>
        </a:solidFill>
        <a:ln w="9525" cap="rnd" cmpd="sng" algn="ctr">
          <a:solidFill>
            <a:schemeClr val="accent3">
              <a:shade val="90000"/>
            </a:schemeClr>
          </a:solidFill>
          <a:prstDash val="solid"/>
        </a:ln>
        <a:effectLst/>
      </dsp:spPr>
      <dsp:style>
        <a:lnRef idx="1">
          <a:schemeClr val="accent3"/>
        </a:lnRef>
        <a:fillRef idx="2">
          <a:schemeClr val="accent3"/>
        </a:fillRef>
        <a:effectRef idx="1">
          <a:schemeClr val="accent3"/>
        </a:effectRef>
        <a:fontRef idx="minor">
          <a:schemeClr val="dk1"/>
        </a:fontRef>
      </dsp:style>
      <dsp:txBody>
        <a:bodyPr spcFirstLastPara="0" vert="horz" wrap="square" lIns="114300" tIns="57150" rIns="114300" bIns="57150" numCol="1" spcCol="1270" anchor="ctr" anchorCtr="0">
          <a:noAutofit/>
        </a:bodyPr>
        <a:lstStyle/>
        <a:p>
          <a:pPr marL="0" lvl="0" indent="0" algn="ctr" defTabSz="1333500">
            <a:lnSpc>
              <a:spcPct val="90000"/>
            </a:lnSpc>
            <a:spcBef>
              <a:spcPct val="0"/>
            </a:spcBef>
            <a:spcAft>
              <a:spcPct val="35000"/>
            </a:spcAft>
            <a:buNone/>
          </a:pPr>
          <a:r>
            <a:rPr lang="en-US" sz="3000" b="1" kern="1200" dirty="0"/>
            <a:t>Exploratory Data Analysis (EDA):</a:t>
          </a:r>
          <a:endParaRPr lang="en-US" sz="3000" kern="1200" dirty="0"/>
        </a:p>
      </dsp:txBody>
      <dsp:txXfrm>
        <a:off x="59756" y="2324674"/>
        <a:ext cx="3935597" cy="1104596"/>
      </dsp:txXfrm>
    </dsp:sp>
    <dsp:sp modelId="{391D91E8-8C9F-460D-8E5C-C27EDD4C1A8F}">
      <dsp:nvSpPr>
        <dsp:cNvPr id="0" name=""/>
        <dsp:cNvSpPr/>
      </dsp:nvSpPr>
      <dsp:spPr>
        <a:xfrm rot="5400000">
          <a:off x="7170007" y="557745"/>
          <a:ext cx="979286" cy="7209082"/>
        </a:xfrm>
        <a:prstGeom prst="round2SameRect">
          <a:avLst/>
        </a:prstGeom>
        <a:solidFill>
          <a:schemeClr val="accent1">
            <a:alpha val="90000"/>
            <a:tint val="40000"/>
            <a:hueOff val="0"/>
            <a:satOff val="0"/>
            <a:lumOff val="0"/>
            <a:alphaOff val="0"/>
          </a:schemeClr>
        </a:solidFill>
        <a:ln w="15875"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150" tIns="28575" rIns="57150" bIns="28575" numCol="1" spcCol="1270" anchor="ctr" anchorCtr="0">
          <a:noAutofit/>
        </a:bodyPr>
        <a:lstStyle/>
        <a:p>
          <a:pPr marL="114300" lvl="1" indent="-114300" algn="l" defTabSz="666750">
            <a:lnSpc>
              <a:spcPct val="90000"/>
            </a:lnSpc>
            <a:spcBef>
              <a:spcPct val="0"/>
            </a:spcBef>
            <a:spcAft>
              <a:spcPct val="15000"/>
            </a:spcAft>
            <a:buChar char="•"/>
          </a:pPr>
          <a:r>
            <a:rPr lang="en-US" sz="1500" b="1" kern="1200" dirty="0"/>
            <a:t>Conduct sentiment analysis on the review text to categorize reviews as positive, negative, or neutral</a:t>
          </a:r>
          <a:r>
            <a:rPr lang="en-US" sz="1500" kern="1200" dirty="0"/>
            <a:t>.</a:t>
          </a:r>
        </a:p>
      </dsp:txBody>
      <dsp:txXfrm rot="-5400000">
        <a:off x="4055110" y="3720448"/>
        <a:ext cx="7161277" cy="883676"/>
      </dsp:txXfrm>
    </dsp:sp>
    <dsp:sp modelId="{FD873DA8-E287-4E74-A0CA-1C8480F32823}">
      <dsp:nvSpPr>
        <dsp:cNvPr id="0" name=""/>
        <dsp:cNvSpPr/>
      </dsp:nvSpPr>
      <dsp:spPr>
        <a:xfrm>
          <a:off x="0" y="3550232"/>
          <a:ext cx="4055109" cy="1224108"/>
        </a:xfrm>
        <a:prstGeom prst="roundRect">
          <a:avLst/>
        </a:prstGeom>
        <a:solidFill>
          <a:schemeClr val="accent6">
            <a:lumMod val="20000"/>
            <a:lumOff val="80000"/>
          </a:schemeClr>
        </a:solidFill>
        <a:ln w="9525" cap="rnd" cmpd="sng" algn="ctr">
          <a:solidFill>
            <a:schemeClr val="accent3">
              <a:shade val="90000"/>
            </a:schemeClr>
          </a:solidFill>
          <a:prstDash val="solid"/>
        </a:ln>
        <a:effectLst/>
      </dsp:spPr>
      <dsp:style>
        <a:lnRef idx="1">
          <a:schemeClr val="accent3"/>
        </a:lnRef>
        <a:fillRef idx="2">
          <a:schemeClr val="accent3"/>
        </a:fillRef>
        <a:effectRef idx="1">
          <a:schemeClr val="accent3"/>
        </a:effectRef>
        <a:fontRef idx="minor">
          <a:schemeClr val="dk1"/>
        </a:fontRef>
      </dsp:style>
      <dsp:txBody>
        <a:bodyPr spcFirstLastPara="0" vert="horz" wrap="square" lIns="114300" tIns="57150" rIns="114300" bIns="57150" numCol="1" spcCol="1270" anchor="ctr" anchorCtr="0">
          <a:noAutofit/>
        </a:bodyPr>
        <a:lstStyle/>
        <a:p>
          <a:pPr marL="0" lvl="0" indent="0" algn="ctr" defTabSz="1333500">
            <a:lnSpc>
              <a:spcPct val="90000"/>
            </a:lnSpc>
            <a:spcBef>
              <a:spcPct val="0"/>
            </a:spcBef>
            <a:spcAft>
              <a:spcPct val="35000"/>
            </a:spcAft>
            <a:buNone/>
          </a:pPr>
          <a:r>
            <a:rPr lang="en-US" sz="3000" b="1" kern="1200" dirty="0"/>
            <a:t>Sentiment Analysis:</a:t>
          </a:r>
          <a:endParaRPr lang="en-US" sz="3000" kern="1200" dirty="0"/>
        </a:p>
      </dsp:txBody>
      <dsp:txXfrm>
        <a:off x="59756" y="3609988"/>
        <a:ext cx="3935597" cy="1104596"/>
      </dsp:txXfrm>
    </dsp:sp>
    <dsp:sp modelId="{82E75428-FAD6-4466-910A-9BE14787825B}">
      <dsp:nvSpPr>
        <dsp:cNvPr id="0" name=""/>
        <dsp:cNvSpPr/>
      </dsp:nvSpPr>
      <dsp:spPr>
        <a:xfrm rot="5400000">
          <a:off x="7170007" y="1843058"/>
          <a:ext cx="979286" cy="7209082"/>
        </a:xfrm>
        <a:prstGeom prst="round2SameRect">
          <a:avLst/>
        </a:prstGeom>
        <a:solidFill>
          <a:schemeClr val="accent1">
            <a:alpha val="90000"/>
            <a:tint val="40000"/>
            <a:hueOff val="0"/>
            <a:satOff val="0"/>
            <a:lumOff val="0"/>
            <a:alphaOff val="0"/>
          </a:schemeClr>
        </a:solidFill>
        <a:ln w="15875"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150" tIns="28575" rIns="57150" bIns="28575" numCol="1" spcCol="1270" anchor="ctr" anchorCtr="0">
          <a:noAutofit/>
        </a:bodyPr>
        <a:lstStyle/>
        <a:p>
          <a:pPr marL="114300" lvl="1" indent="-114300" algn="l" defTabSz="666750">
            <a:lnSpc>
              <a:spcPct val="90000"/>
            </a:lnSpc>
            <a:spcBef>
              <a:spcPct val="0"/>
            </a:spcBef>
            <a:spcAft>
              <a:spcPct val="15000"/>
            </a:spcAft>
            <a:buChar char="•"/>
          </a:pPr>
          <a:r>
            <a:rPr lang="en-US" sz="1500" b="1" kern="1200" dirty="0"/>
            <a:t>Develop a predictive model using machine learning techniques to forecast patient satisfaction (ratings) based on drug names, conditions, and review content.</a:t>
          </a:r>
        </a:p>
        <a:p>
          <a:pPr marL="114300" lvl="1" indent="-114300" algn="l" defTabSz="666750">
            <a:lnSpc>
              <a:spcPct val="90000"/>
            </a:lnSpc>
            <a:spcBef>
              <a:spcPct val="0"/>
            </a:spcBef>
            <a:spcAft>
              <a:spcPct val="15000"/>
            </a:spcAft>
            <a:buChar char="•"/>
          </a:pPr>
          <a:r>
            <a:rPr lang="en-US" sz="1500" b="1" kern="1200" dirty="0"/>
            <a:t>Assess the model’s accuracy and refine it as needed.</a:t>
          </a:r>
        </a:p>
      </dsp:txBody>
      <dsp:txXfrm rot="-5400000">
        <a:off x="4055110" y="5005761"/>
        <a:ext cx="7161277" cy="883676"/>
      </dsp:txXfrm>
    </dsp:sp>
    <dsp:sp modelId="{78971A5B-5B28-417E-835E-851B79765CCA}">
      <dsp:nvSpPr>
        <dsp:cNvPr id="0" name=""/>
        <dsp:cNvSpPr/>
      </dsp:nvSpPr>
      <dsp:spPr>
        <a:xfrm>
          <a:off x="0" y="4835546"/>
          <a:ext cx="4055109" cy="1224108"/>
        </a:xfrm>
        <a:prstGeom prst="roundRect">
          <a:avLst/>
        </a:prstGeom>
        <a:solidFill>
          <a:schemeClr val="accent6">
            <a:lumMod val="20000"/>
            <a:lumOff val="80000"/>
          </a:schemeClr>
        </a:solidFill>
        <a:ln w="9525" cap="rnd" cmpd="sng" algn="ctr">
          <a:solidFill>
            <a:schemeClr val="accent3">
              <a:shade val="90000"/>
            </a:schemeClr>
          </a:solidFill>
          <a:prstDash val="solid"/>
        </a:ln>
        <a:effectLst/>
      </dsp:spPr>
      <dsp:style>
        <a:lnRef idx="1">
          <a:schemeClr val="accent3"/>
        </a:lnRef>
        <a:fillRef idx="2">
          <a:schemeClr val="accent3"/>
        </a:fillRef>
        <a:effectRef idx="1">
          <a:schemeClr val="accent3"/>
        </a:effectRef>
        <a:fontRef idx="minor">
          <a:schemeClr val="dk1"/>
        </a:fontRef>
      </dsp:style>
      <dsp:txBody>
        <a:bodyPr spcFirstLastPara="0" vert="horz" wrap="square" lIns="114300" tIns="57150" rIns="114300" bIns="57150" numCol="1" spcCol="1270" anchor="ctr" anchorCtr="0">
          <a:noAutofit/>
        </a:bodyPr>
        <a:lstStyle/>
        <a:p>
          <a:pPr marL="0" lvl="0" indent="0" algn="ctr" defTabSz="1333500">
            <a:lnSpc>
              <a:spcPct val="90000"/>
            </a:lnSpc>
            <a:spcBef>
              <a:spcPct val="0"/>
            </a:spcBef>
            <a:spcAft>
              <a:spcPct val="35000"/>
            </a:spcAft>
            <a:buNone/>
          </a:pPr>
          <a:r>
            <a:rPr lang="en-US" sz="3000" b="1" kern="1200" dirty="0"/>
            <a:t>Predictive Modeling: Using Weka Software</a:t>
          </a:r>
          <a:endParaRPr lang="en-US" sz="3000" kern="1200" dirty="0"/>
        </a:p>
      </dsp:txBody>
      <dsp:txXfrm>
        <a:off x="59756" y="4895302"/>
        <a:ext cx="3935597" cy="1104596"/>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750FBB5-0C5E-4E28-831A-ACCFF13F7BE6}" type="datetimeFigureOut">
              <a:rPr lang="en-US" smtClean="0"/>
              <a:t>8/14/2024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1998231-DBAF-416F-99A9-6FCFAC8099CA}" type="slidenum">
              <a:rPr lang="en-US" smtClean="0"/>
              <a:t>‹#›</a:t>
            </a:fld>
            <a:endParaRPr lang="en-US"/>
          </a:p>
        </p:txBody>
      </p:sp>
    </p:spTree>
    <p:extLst>
      <p:ext uri="{BB962C8B-B14F-4D97-AF65-F5344CB8AC3E}">
        <p14:creationId xmlns:p14="http://schemas.microsoft.com/office/powerpoint/2010/main" val="29020102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1998231-DBAF-416F-99A9-6FCFAC8099CA}" type="slidenum">
              <a:rPr lang="en-US" smtClean="0"/>
              <a:t>9</a:t>
            </a:fld>
            <a:endParaRPr lang="en-US"/>
          </a:p>
        </p:txBody>
      </p:sp>
    </p:spTree>
    <p:extLst>
      <p:ext uri="{BB962C8B-B14F-4D97-AF65-F5344CB8AC3E}">
        <p14:creationId xmlns:p14="http://schemas.microsoft.com/office/powerpoint/2010/main" val="13841168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1998231-DBAF-416F-99A9-6FCFAC8099CA}" type="slidenum">
              <a:rPr lang="en-US" smtClean="0"/>
              <a:t>17</a:t>
            </a:fld>
            <a:endParaRPr lang="en-US"/>
          </a:p>
        </p:txBody>
      </p:sp>
    </p:spTree>
    <p:extLst>
      <p:ext uri="{BB962C8B-B14F-4D97-AF65-F5344CB8AC3E}">
        <p14:creationId xmlns:p14="http://schemas.microsoft.com/office/powerpoint/2010/main" val="17681850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59833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43A76A3-ADC8-4477-8FC1-B9DD55D84908}" type="datetime1">
              <a:rPr lang="en-US" smtClean="0"/>
              <a:t>8/14/2024</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747434-7036-48DB-A148-6B3D8EE75CDA}" type="slidenum">
              <a:rPr lang="en-US" smtClean="0"/>
              <a:t>‹#›</a:t>
            </a:fld>
            <a:endParaRPr lang="en-US" dirty="0"/>
          </a:p>
        </p:txBody>
      </p:sp>
    </p:spTree>
    <p:extLst>
      <p:ext uri="{BB962C8B-B14F-4D97-AF65-F5344CB8AC3E}">
        <p14:creationId xmlns:p14="http://schemas.microsoft.com/office/powerpoint/2010/main" val="1389191796"/>
      </p:ext>
    </p:extLst>
  </p:cSld>
  <p:clrMapOvr>
    <a:masterClrMapping/>
  </p:clrMapOvr>
  <mc:AlternateContent xmlns:mc="http://schemas.openxmlformats.org/markup-compatibility/2006">
    <mc:Choice xmlns:p14="http://schemas.microsoft.com/office/powerpoint/2010/main" Requires="p14">
      <p:transition spd="slow" p14:dur="2000">
        <p14:reveal/>
      </p:transition>
    </mc:Choice>
    <mc:Fallback>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53762" cy="682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A8D24A4-5FEC-4062-8995-EB21925B3B40}" type="datetime1">
              <a:rPr lang="en-US" smtClean="0"/>
              <a:t>8/14/2024</a:t>
            </a:fld>
            <a:endParaRPr lang="en-US" sz="1000" dirty="0"/>
          </a:p>
        </p:txBody>
      </p:sp>
      <p:sp>
        <p:nvSpPr>
          <p:cNvPr id="6" name="Footer Placeholder 5"/>
          <p:cNvSpPr>
            <a:spLocks noGrp="1"/>
          </p:cNvSpPr>
          <p:nvPr>
            <p:ph type="ftr" sz="quarter" idx="11"/>
          </p:nvPr>
        </p:nvSpPr>
        <p:spPr/>
        <p:txBody>
          <a:bodyPr/>
          <a:lstStyle/>
          <a:p>
            <a:endParaRPr lang="en-US" sz="1000"/>
          </a:p>
        </p:txBody>
      </p:sp>
      <p:sp>
        <p:nvSpPr>
          <p:cNvPr id="7" name="Slide Number Placeholder 6"/>
          <p:cNvSpPr>
            <a:spLocks noGrp="1"/>
          </p:cNvSpPr>
          <p:nvPr>
            <p:ph type="sldNum" sz="quarter" idx="12"/>
          </p:nvPr>
        </p:nvSpPr>
        <p:spPr/>
        <p:txBody>
          <a:bodyPr/>
          <a:lstStyle/>
          <a:p>
            <a:fld id="{35747434-7036-48DB-A148-6B3D8EE75CDA}" type="slidenum">
              <a:rPr lang="en-US" smtClean="0"/>
              <a:pPr/>
              <a:t>‹#›</a:t>
            </a:fld>
            <a:endParaRPr lang="en-US" sz="1000" dirty="0"/>
          </a:p>
        </p:txBody>
      </p:sp>
    </p:spTree>
    <p:extLst>
      <p:ext uri="{BB962C8B-B14F-4D97-AF65-F5344CB8AC3E}">
        <p14:creationId xmlns:p14="http://schemas.microsoft.com/office/powerpoint/2010/main" val="2644659565"/>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A8D24A4-5FEC-4062-8995-EB21925B3B40}" type="datetime1">
              <a:rPr lang="en-US" smtClean="0"/>
              <a:t>8/14/2024</a:t>
            </a:fld>
            <a:endParaRPr lang="en-US" sz="1000" dirty="0"/>
          </a:p>
        </p:txBody>
      </p:sp>
      <p:sp>
        <p:nvSpPr>
          <p:cNvPr id="6" name="Footer Placeholder 5"/>
          <p:cNvSpPr>
            <a:spLocks noGrp="1"/>
          </p:cNvSpPr>
          <p:nvPr>
            <p:ph type="ftr" sz="quarter" idx="11"/>
          </p:nvPr>
        </p:nvSpPr>
        <p:spPr/>
        <p:txBody>
          <a:bodyPr/>
          <a:lstStyle/>
          <a:p>
            <a:endParaRPr lang="en-US" sz="1000"/>
          </a:p>
        </p:txBody>
      </p:sp>
      <p:sp>
        <p:nvSpPr>
          <p:cNvPr id="7" name="Slide Number Placeholder 6"/>
          <p:cNvSpPr>
            <a:spLocks noGrp="1"/>
          </p:cNvSpPr>
          <p:nvPr>
            <p:ph type="sldNum" sz="quarter" idx="12"/>
          </p:nvPr>
        </p:nvSpPr>
        <p:spPr/>
        <p:txBody>
          <a:bodyPr/>
          <a:lstStyle/>
          <a:p>
            <a:fld id="{35747434-7036-48DB-A148-6B3D8EE75CDA}" type="slidenum">
              <a:rPr lang="en-US" smtClean="0"/>
              <a:pPr/>
              <a:t>‹#›</a:t>
            </a:fld>
            <a:endParaRPr lang="en-US" sz="1000" dirty="0"/>
          </a:p>
        </p:txBody>
      </p:sp>
    </p:spTree>
    <p:extLst>
      <p:ext uri="{BB962C8B-B14F-4D97-AF65-F5344CB8AC3E}">
        <p14:creationId xmlns:p14="http://schemas.microsoft.com/office/powerpoint/2010/main" val="32518873"/>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A8D24A4-5FEC-4062-8995-EB21925B3B40}" type="datetime1">
              <a:rPr lang="en-US" smtClean="0"/>
              <a:t>8/14/2024</a:t>
            </a:fld>
            <a:endParaRPr lang="en-US" sz="1000" dirty="0"/>
          </a:p>
        </p:txBody>
      </p:sp>
      <p:sp>
        <p:nvSpPr>
          <p:cNvPr id="6" name="Footer Placeholder 5"/>
          <p:cNvSpPr>
            <a:spLocks noGrp="1"/>
          </p:cNvSpPr>
          <p:nvPr>
            <p:ph type="ftr" sz="quarter" idx="11"/>
          </p:nvPr>
        </p:nvSpPr>
        <p:spPr/>
        <p:txBody>
          <a:bodyPr/>
          <a:lstStyle/>
          <a:p>
            <a:endParaRPr lang="en-US" sz="1000"/>
          </a:p>
        </p:txBody>
      </p:sp>
      <p:sp>
        <p:nvSpPr>
          <p:cNvPr id="7" name="Slide Number Placeholder 6"/>
          <p:cNvSpPr>
            <a:spLocks noGrp="1"/>
          </p:cNvSpPr>
          <p:nvPr>
            <p:ph type="sldNum" sz="quarter" idx="12"/>
          </p:nvPr>
        </p:nvSpPr>
        <p:spPr/>
        <p:txBody>
          <a:bodyPr/>
          <a:lstStyle/>
          <a:p>
            <a:fld id="{35747434-7036-48DB-A148-6B3D8EE75CDA}" type="slidenum">
              <a:rPr lang="en-US" smtClean="0"/>
              <a:pPr/>
              <a:t>‹#›</a:t>
            </a:fld>
            <a:endParaRPr lang="en-US" sz="1000" dirty="0"/>
          </a:p>
        </p:txBody>
      </p:sp>
      <p:sp>
        <p:nvSpPr>
          <p:cNvPr id="11" name="TextBox 10"/>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15343212"/>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A8D24A4-5FEC-4062-8995-EB21925B3B40}" type="datetime1">
              <a:rPr lang="en-US" smtClean="0"/>
              <a:t>8/14/2024</a:t>
            </a:fld>
            <a:endParaRPr lang="en-US" sz="1000" dirty="0"/>
          </a:p>
        </p:txBody>
      </p:sp>
      <p:sp>
        <p:nvSpPr>
          <p:cNvPr id="6" name="Footer Placeholder 5"/>
          <p:cNvSpPr>
            <a:spLocks noGrp="1"/>
          </p:cNvSpPr>
          <p:nvPr>
            <p:ph type="ftr" sz="quarter" idx="11"/>
          </p:nvPr>
        </p:nvSpPr>
        <p:spPr/>
        <p:txBody>
          <a:bodyPr/>
          <a:lstStyle/>
          <a:p>
            <a:endParaRPr lang="en-US" sz="1000"/>
          </a:p>
        </p:txBody>
      </p:sp>
      <p:sp>
        <p:nvSpPr>
          <p:cNvPr id="7" name="Slide Number Placeholder 6"/>
          <p:cNvSpPr>
            <a:spLocks noGrp="1"/>
          </p:cNvSpPr>
          <p:nvPr>
            <p:ph type="sldNum" sz="quarter" idx="12"/>
          </p:nvPr>
        </p:nvSpPr>
        <p:spPr/>
        <p:txBody>
          <a:bodyPr/>
          <a:lstStyle/>
          <a:p>
            <a:fld id="{35747434-7036-48DB-A148-6B3D8EE75CDA}" type="slidenum">
              <a:rPr lang="en-US" smtClean="0"/>
              <a:pPr/>
              <a:t>‹#›</a:t>
            </a:fld>
            <a:endParaRPr lang="en-US" sz="1000" dirty="0"/>
          </a:p>
        </p:txBody>
      </p:sp>
    </p:spTree>
    <p:extLst>
      <p:ext uri="{BB962C8B-B14F-4D97-AF65-F5344CB8AC3E}">
        <p14:creationId xmlns:p14="http://schemas.microsoft.com/office/powerpoint/2010/main" val="1695967520"/>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A8D24A4-5FEC-4062-8995-EB21925B3B40}" type="datetime1">
              <a:rPr lang="en-US" smtClean="0"/>
              <a:t>8/14/2024</a:t>
            </a:fld>
            <a:endParaRPr lang="en-US" sz="1000" dirty="0"/>
          </a:p>
        </p:txBody>
      </p:sp>
      <p:sp>
        <p:nvSpPr>
          <p:cNvPr id="4" name="Footer Placeholder 3"/>
          <p:cNvSpPr>
            <a:spLocks noGrp="1"/>
          </p:cNvSpPr>
          <p:nvPr>
            <p:ph type="ftr" sz="quarter" idx="11"/>
          </p:nvPr>
        </p:nvSpPr>
        <p:spPr/>
        <p:txBody>
          <a:bodyPr/>
          <a:lstStyle/>
          <a:p>
            <a:endParaRPr lang="en-US" sz="1000"/>
          </a:p>
        </p:txBody>
      </p:sp>
      <p:sp>
        <p:nvSpPr>
          <p:cNvPr id="5" name="Slide Number Placeholder 4"/>
          <p:cNvSpPr>
            <a:spLocks noGrp="1"/>
          </p:cNvSpPr>
          <p:nvPr>
            <p:ph type="sldNum" sz="quarter" idx="12"/>
          </p:nvPr>
        </p:nvSpPr>
        <p:spPr/>
        <p:txBody>
          <a:bodyPr/>
          <a:lstStyle/>
          <a:p>
            <a:fld id="{35747434-7036-48DB-A148-6B3D8EE75CDA}" type="slidenum">
              <a:rPr lang="en-US" smtClean="0"/>
              <a:pPr/>
              <a:t>‹#›</a:t>
            </a:fld>
            <a:endParaRPr lang="en-US" sz="1000" dirty="0"/>
          </a:p>
        </p:txBody>
      </p:sp>
    </p:spTree>
    <p:extLst>
      <p:ext uri="{BB962C8B-B14F-4D97-AF65-F5344CB8AC3E}">
        <p14:creationId xmlns:p14="http://schemas.microsoft.com/office/powerpoint/2010/main" val="142761546"/>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480368"/>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480367"/>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480365"/>
            <a:ext cx="3300984" cy="131083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A8D24A4-5FEC-4062-8995-EB21925B3B40}" type="datetime1">
              <a:rPr lang="en-US" smtClean="0"/>
              <a:t>8/14/2024</a:t>
            </a:fld>
            <a:endParaRPr lang="en-US" sz="1000" dirty="0"/>
          </a:p>
        </p:txBody>
      </p:sp>
      <p:sp>
        <p:nvSpPr>
          <p:cNvPr id="4" name="Footer Placeholder 3"/>
          <p:cNvSpPr>
            <a:spLocks noGrp="1"/>
          </p:cNvSpPr>
          <p:nvPr>
            <p:ph type="ftr" sz="quarter" idx="11"/>
          </p:nvPr>
        </p:nvSpPr>
        <p:spPr/>
        <p:txBody>
          <a:bodyPr/>
          <a:lstStyle/>
          <a:p>
            <a:endParaRPr lang="en-US" sz="1000"/>
          </a:p>
        </p:txBody>
      </p:sp>
      <p:sp>
        <p:nvSpPr>
          <p:cNvPr id="5" name="Slide Number Placeholder 4"/>
          <p:cNvSpPr>
            <a:spLocks noGrp="1"/>
          </p:cNvSpPr>
          <p:nvPr>
            <p:ph type="sldNum" sz="quarter" idx="12"/>
          </p:nvPr>
        </p:nvSpPr>
        <p:spPr/>
        <p:txBody>
          <a:bodyPr/>
          <a:lstStyle/>
          <a:p>
            <a:fld id="{35747434-7036-48DB-A148-6B3D8EE75CDA}" type="slidenum">
              <a:rPr lang="en-US" smtClean="0"/>
              <a:pPr/>
              <a:t>‹#›</a:t>
            </a:fld>
            <a:endParaRPr lang="en-US" sz="1000" dirty="0"/>
          </a:p>
        </p:txBody>
      </p:sp>
    </p:spTree>
    <p:extLst>
      <p:ext uri="{BB962C8B-B14F-4D97-AF65-F5344CB8AC3E}">
        <p14:creationId xmlns:p14="http://schemas.microsoft.com/office/powerpoint/2010/main" val="2970450502"/>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6762538-DC4D-4667-96E5-B3278DDF8B12}" type="datetime1">
              <a:rPr lang="en-US" smtClean="0"/>
              <a:t>8/14/2024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2654270197"/>
      </p:ext>
    </p:extLst>
  </p:cSld>
  <p:clrMapOvr>
    <a:masterClrMapping/>
  </p:clrMapOvr>
  <mc:AlternateContent xmlns:mc="http://schemas.openxmlformats.org/markup-compatibility/2006">
    <mc:Choice xmlns:p14="http://schemas.microsoft.com/office/powerpoint/2010/main" Requires="p14">
      <p:transition spd="slow" p14:dur="2000">
        <p14:reveal/>
      </p:transition>
    </mc:Choice>
    <mc:Fallback>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5880548-5C08-4BE3-B63E-F2BB63B0B00C}" type="datetime1">
              <a:rPr lang="en-US" smtClean="0"/>
              <a:t>8/14/2024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1550764204"/>
      </p:ext>
    </p:extLst>
  </p:cSld>
  <p:clrMapOvr>
    <a:masterClrMapping/>
  </p:clrMapOvr>
  <mc:AlternateContent xmlns:mc="http://schemas.openxmlformats.org/markup-compatibility/2006">
    <mc:Choice xmlns:p14="http://schemas.microsoft.com/office/powerpoint/2010/main" Requires="p14">
      <p:transition spd="slow" p14:dur="2000">
        <p14:reveal/>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E7F49BE-398D-479A-8A7E-5DDBCA61EDCB}" type="datetime1">
              <a:rPr lang="en-US" smtClean="0"/>
              <a:t>8/14/2024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384549572"/>
      </p:ext>
    </p:extLst>
  </p:cSld>
  <p:clrMapOvr>
    <a:masterClrMapping/>
  </p:clrMapOvr>
  <mc:AlternateContent xmlns:mc="http://schemas.openxmlformats.org/markup-compatibility/2006">
    <mc:Choice xmlns:p14="http://schemas.microsoft.com/office/powerpoint/2010/main" Requires="p14">
      <p:transition spd="slow" p14:dur="2000">
        <p14:reveal/>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589879"/>
            <a:ext cx="9590550" cy="150705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CD0C193-4974-4A1F-9C63-07D595E30D66}" type="datetime1">
              <a:rPr lang="en-US" smtClean="0"/>
              <a:t>8/14/2024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2259575584"/>
      </p:ext>
    </p:extLst>
  </p:cSld>
  <p:clrMapOvr>
    <a:masterClrMapping/>
  </p:clrMapOvr>
  <mc:AlternateContent xmlns:mc="http://schemas.openxmlformats.org/markup-compatibility/2006">
    <mc:Choice xmlns:p14="http://schemas.microsoft.com/office/powerpoint/2010/main" Requires="p14">
      <p:transition spd="slow" p14:dur="2000">
        <p14:reveal/>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1732449"/>
            <a:ext cx="5060497" cy="4058750"/>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2892" y="1732449"/>
            <a:ext cx="5064665" cy="405875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01AA87F-28D4-4BF0-B81F-877A89DFD5AC}" type="datetime1">
              <a:rPr lang="en-US" smtClean="0"/>
              <a:t>8/14/2024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2643975826"/>
      </p:ext>
    </p:extLst>
  </p:cSld>
  <p:clrMapOvr>
    <a:masterClrMapping/>
  </p:clrMapOvr>
  <mc:AlternateContent xmlns:mc="http://schemas.openxmlformats.org/markup-compatibility/2006">
    <mc:Choice xmlns:p14="http://schemas.microsoft.com/office/powerpoint/2010/main" Requires="p14">
      <p:transition spd="slow" p14:dur="2000">
        <p14:reveal/>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89072" cy="4148769"/>
          </a:xfrm>
          <a:prstGeom prst="rect">
            <a:avLst/>
          </a:prstGeom>
        </p:spPr>
      </p:pic>
      <p:pic>
        <p:nvPicPr>
          <p:cNvPr id="21" name="Picture 20"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8485" y="1734506"/>
            <a:ext cx="5089072" cy="4148769"/>
          </a:xfrm>
          <a:prstGeom prst="rect">
            <a:avLst/>
          </a:prstGeom>
        </p:spPr>
      </p:pic>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05872" y="1835254"/>
            <a:ext cx="4876344" cy="54488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05872" y="2380137"/>
            <a:ext cx="4876344"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94967" y="1835254"/>
            <a:ext cx="4895330" cy="544883"/>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94967" y="2380137"/>
            <a:ext cx="4895330"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8A9F1F3-208B-49A3-B337-9C8ACEB3E0E1}" type="datetime1">
              <a:rPr lang="en-US" smtClean="0"/>
              <a:t>8/14/2024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788713488"/>
      </p:ext>
    </p:extLst>
  </p:cSld>
  <p:clrMapOvr>
    <a:masterClrMapping/>
  </p:clrMapOvr>
  <mc:AlternateContent xmlns:mc="http://schemas.openxmlformats.org/markup-compatibility/2006">
    <mc:Choice xmlns:p14="http://schemas.microsoft.com/office/powerpoint/2010/main" Requires="p14">
      <p:transition spd="slow" p14:dur="2000">
        <p14:reveal/>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7AF6CA6-7293-4AA2-A0E0-A3BF4416E786}" type="datetime1">
              <a:rPr lang="en-US" smtClean="0"/>
              <a:t>8/14/2024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3830635714"/>
      </p:ext>
    </p:extLst>
  </p:cSld>
  <p:clrMapOvr>
    <a:masterClrMapping/>
  </p:clrMapOvr>
  <mc:AlternateContent xmlns:mc="http://schemas.openxmlformats.org/markup-compatibility/2006">
    <mc:Choice xmlns:p14="http://schemas.microsoft.com/office/powerpoint/2010/main" Requires="p14">
      <p:transition spd="slow" p14:dur="2000">
        <p14:reveal/>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8D87016-7BCD-46FB-8EE3-AB6C369108B4}" type="datetime1">
              <a:rPr lang="en-US" smtClean="0"/>
              <a:t>8/14/2024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3526918640"/>
      </p:ext>
    </p:extLst>
  </p:cSld>
  <p:clrMapOvr>
    <a:masterClrMapping/>
  </p:clrMapOvr>
  <mc:AlternateContent xmlns:mc="http://schemas.openxmlformats.org/markup-compatibility/2006">
    <mc:Choice xmlns:p14="http://schemas.microsoft.com/office/powerpoint/2010/main" Requires="p14">
      <p:transition spd="slow" p14:dur="2000">
        <p14:reveal/>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1816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431518"/>
            <a:ext cx="3706889" cy="3359681"/>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1547011-1FFC-4EF8-9A2E-53B4AD2ADBD4}" type="datetime1">
              <a:rPr lang="en-US" smtClean="0"/>
              <a:t>8/14/2024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2689087907"/>
      </p:ext>
    </p:extLst>
  </p:cSld>
  <p:clrMapOvr>
    <a:masterClrMapping/>
  </p:clrMapOvr>
  <mc:AlternateContent xmlns:mc="http://schemas.openxmlformats.org/markup-compatibility/2006">
    <mc:Choice xmlns:p14="http://schemas.microsoft.com/office/powerpoint/2010/main" Requires="p14">
      <p:transition spd="slow" p14:dur="2000">
        <p14:reveal/>
      </p:transition>
    </mc:Choice>
    <mc:Fallback>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609923"/>
            <a:ext cx="5934949" cy="1829338"/>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913795" y="2439261"/>
            <a:ext cx="5934949" cy="337613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562EB47-45B4-4EF5-A743-B4885DD2F060}" type="datetime1">
              <a:rPr lang="en-US" smtClean="0"/>
              <a:t>8/14/2024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1144649755"/>
      </p:ext>
    </p:extLst>
  </p:cSld>
  <p:clrMapOvr>
    <a:masterClrMapping/>
  </p:clrMapOvr>
  <mc:AlternateContent xmlns:mc="http://schemas.openxmlformats.org/markup-compatibility/2006">
    <mc:Choice xmlns:p14="http://schemas.microsoft.com/office/powerpoint/2010/main" Requires="p14">
      <p:transition spd="slow" p14:dur="2000">
        <p14:reveal/>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rgbClr val="005060"/>
            </a:gs>
            <a:gs pos="100000">
              <a:schemeClr val="bg2">
                <a:lumMod val="10000"/>
                <a:lumOff val="9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1732449"/>
            <a:ext cx="10353762"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4A8D24A4-5FEC-4062-8995-EB21925B3B40}" type="datetime1">
              <a:rPr lang="en-US" smtClean="0"/>
              <a:t>8/14/2024</a:t>
            </a:fld>
            <a:endParaRPr lang="en-US" sz="1000" dirty="0"/>
          </a:p>
        </p:txBody>
      </p:sp>
      <p:sp>
        <p:nvSpPr>
          <p:cNvPr id="5" name="Footer Placeholder 4"/>
          <p:cNvSpPr>
            <a:spLocks noGrp="1"/>
          </p:cNvSpPr>
          <p:nvPr>
            <p:ph type="ftr" sz="quarter" idx="3"/>
          </p:nvPr>
        </p:nvSpPr>
        <p:spPr>
          <a:xfrm>
            <a:off x="913795" y="5883275"/>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endParaRPr lang="en-US" sz="1000"/>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35747434-7036-48DB-A148-6B3D8EE75CDA}" type="slidenum">
              <a:rPr lang="en-US" smtClean="0"/>
              <a:pPr/>
              <a:t>‹#›</a:t>
            </a:fld>
            <a:endParaRPr lang="en-US" sz="1000" dirty="0"/>
          </a:p>
        </p:txBody>
      </p:sp>
    </p:spTree>
    <p:extLst>
      <p:ext uri="{BB962C8B-B14F-4D97-AF65-F5344CB8AC3E}">
        <p14:creationId xmlns:p14="http://schemas.microsoft.com/office/powerpoint/2010/main" val="1019819951"/>
      </p:ext>
    </p:extLst>
  </p:cSld>
  <p:clrMap bg1="dk1" tx1="lt1" bg2="dk2" tx2="lt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 id="2147483718" r:id="rId13"/>
    <p:sldLayoutId id="2147483719" r:id="rId14"/>
    <p:sldLayoutId id="2147483720" r:id="rId15"/>
    <p:sldLayoutId id="2147483721" r:id="rId16"/>
    <p:sldLayoutId id="2147483722" r:id="rId17"/>
  </p:sldLayoutIdLst>
  <mc:AlternateContent xmlns:mc="http://schemas.openxmlformats.org/markup-compatibility/2006">
    <mc:Choice xmlns:p14="http://schemas.microsoft.com/office/powerpoint/2010/main" Requires="p14">
      <p:transition spd="slow" p14:dur="2000">
        <p14:reveal/>
      </p:transition>
    </mc:Choice>
    <mc:Fallback>
      <p:transition spd="slow">
        <p:fade/>
      </p:transition>
    </mc:Fallback>
  </mc:AlternateContent>
  <p:hf sldNum="0" hdr="0" ftr="0" dt="0"/>
  <p:txStyles>
    <p:title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1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hyperlink" Target="https://ijiset.com/vol7/v7s10/IJISET_V7_I10_31.pdf" TargetMode="External"/><Relationship Id="rId3" Type="http://schemas.openxmlformats.org/officeDocument/2006/relationships/hyperlink" Target="https://archive.ics.uci.edu/dataset/462/drug+review+dataset+drugs+com" TargetMode="External"/><Relationship Id="rId7" Type="http://schemas.openxmlformats.org/officeDocument/2006/relationships/hyperlink" Target="https://www.weka.io/learn/glossary/ai-ml/machine-learning/" TargetMode="Externa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hyperlink" Target="https://towardsdatascience.com/sentiment-analysis-concept-analysis-and-applications-6c94d6f58c17" TargetMode="External"/><Relationship Id="rId11" Type="http://schemas.openxmlformats.org/officeDocument/2006/relationships/image" Target="../media/image48.svg"/><Relationship Id="rId5" Type="http://schemas.openxmlformats.org/officeDocument/2006/relationships/hyperlink" Target="https://www.semanticscholar.org/paper/Aspect-Based-Sentiment-Analysis-of-Drug-Reviews-and-Gr%C3%A4%C3%9Fer-Kallumadi/4d7c25fe6131a79dfec9f45b70b270f400ac2b4f" TargetMode="External"/><Relationship Id="rId10" Type="http://schemas.openxmlformats.org/officeDocument/2006/relationships/image" Target="../media/image47.png"/><Relationship Id="rId4" Type="http://schemas.openxmlformats.org/officeDocument/2006/relationships/hyperlink" Target="https://www.drugs.com/medical_conditions.html" TargetMode="External"/><Relationship Id="rId9" Type="http://schemas.openxmlformats.org/officeDocument/2006/relationships/hyperlink" Target="https://machinelearningmastery.com/use-machine-learning-algorithms-weka/"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1B4DD0C-DFB5-4537-E03E-B009C1552837}"/>
              </a:ext>
            </a:extLst>
          </p:cNvPr>
          <p:cNvPicPr>
            <a:picLocks noChangeAspect="1"/>
          </p:cNvPicPr>
          <p:nvPr/>
        </p:nvPicPr>
        <p:blipFill>
          <a:blip r:embed="rId2">
            <a:alphaModFix amt="40000"/>
          </a:blip>
          <a:srcRect t="24982" r="-1" b="-1"/>
          <a:stretch/>
        </p:blipFill>
        <p:spPr>
          <a:xfrm>
            <a:off x="3049" y="0"/>
            <a:ext cx="12188951" cy="6857990"/>
          </a:xfrm>
          <a:prstGeom prst="rect">
            <a:avLst/>
          </a:prstGeom>
        </p:spPr>
      </p:pic>
      <p:sp>
        <p:nvSpPr>
          <p:cNvPr id="2" name="Title 1">
            <a:extLst>
              <a:ext uri="{FF2B5EF4-FFF2-40B4-BE49-F238E27FC236}">
                <a16:creationId xmlns:a16="http://schemas.microsoft.com/office/drawing/2014/main" id="{DA5D2638-7CE0-CB44-FD7F-09AF04F337D7}"/>
              </a:ext>
            </a:extLst>
          </p:cNvPr>
          <p:cNvSpPr>
            <a:spLocks noGrp="1"/>
          </p:cNvSpPr>
          <p:nvPr>
            <p:ph type="ctrTitle"/>
          </p:nvPr>
        </p:nvSpPr>
        <p:spPr>
          <a:xfrm>
            <a:off x="383545" y="2140528"/>
            <a:ext cx="10903280" cy="1035888"/>
          </a:xfrm>
        </p:spPr>
        <p:txBody>
          <a:bodyPr>
            <a:normAutofit/>
          </a:bodyPr>
          <a:lstStyle/>
          <a:p>
            <a:r>
              <a:rPr lang="en-US" b="1" dirty="0">
                <a:solidFill>
                  <a:schemeClr val="tx2">
                    <a:lumMod val="50000"/>
                    <a:lumOff val="50000"/>
                  </a:schemeClr>
                </a:solidFill>
                <a:highlight>
                  <a:srgbClr val="000000"/>
                </a:highlight>
                <a:latin typeface="Baskerville Old Face" panose="02020602080505020303" pitchFamily="18" charset="0"/>
              </a:rPr>
              <a:t>HAP780 - FINAL PROJECT </a:t>
            </a:r>
          </a:p>
        </p:txBody>
      </p:sp>
      <p:sp>
        <p:nvSpPr>
          <p:cNvPr id="3" name="Subtitle 2">
            <a:extLst>
              <a:ext uri="{FF2B5EF4-FFF2-40B4-BE49-F238E27FC236}">
                <a16:creationId xmlns:a16="http://schemas.microsoft.com/office/drawing/2014/main" id="{C84A33D3-6AF4-5E5A-B81B-61CFB0CFC782}"/>
              </a:ext>
            </a:extLst>
          </p:cNvPr>
          <p:cNvSpPr>
            <a:spLocks noGrp="1"/>
          </p:cNvSpPr>
          <p:nvPr>
            <p:ph type="subTitle" idx="1"/>
          </p:nvPr>
        </p:nvSpPr>
        <p:spPr>
          <a:xfrm>
            <a:off x="7117774" y="5491978"/>
            <a:ext cx="6300894" cy="1142720"/>
          </a:xfrm>
        </p:spPr>
        <p:txBody>
          <a:bodyPr>
            <a:normAutofit fontScale="92500" lnSpcReduction="20000"/>
          </a:bodyPr>
          <a:lstStyle/>
          <a:p>
            <a:pPr algn="ctr"/>
            <a:r>
              <a:rPr lang="en-US" b="1" dirty="0">
                <a:solidFill>
                  <a:schemeClr val="bg1"/>
                </a:solidFill>
                <a:latin typeface="Amasis MT Pro Light" panose="020F0502020204030204" pitchFamily="18" charset="0"/>
              </a:rPr>
              <a:t>LAKSHMI INDIRA KUPPA </a:t>
            </a:r>
          </a:p>
          <a:p>
            <a:pPr algn="ctr"/>
            <a:r>
              <a:rPr lang="en-US" b="1" dirty="0">
                <a:solidFill>
                  <a:schemeClr val="bg1"/>
                </a:solidFill>
                <a:latin typeface="Amasis MT Pro Light" panose="020F0502020204030204" pitchFamily="18" charset="0"/>
              </a:rPr>
              <a:t>G01451480 </a:t>
            </a:r>
          </a:p>
          <a:p>
            <a:pPr algn="ctr"/>
            <a:r>
              <a:rPr lang="en-US" b="1" dirty="0">
                <a:solidFill>
                  <a:schemeClr val="bg1"/>
                </a:solidFill>
                <a:latin typeface="Amasis MT Pro Light" panose="020F0502020204030204" pitchFamily="18" charset="0"/>
              </a:rPr>
              <a:t>GEORGE MASON UNIVERSITY</a:t>
            </a:r>
          </a:p>
          <a:p>
            <a:endParaRPr lang="en-US" dirty="0">
              <a:solidFill>
                <a:srgbClr val="FFFFFF"/>
              </a:solidFill>
            </a:endParaRPr>
          </a:p>
        </p:txBody>
      </p:sp>
      <p:sp>
        <p:nvSpPr>
          <p:cNvPr id="5" name="TextBox 4">
            <a:extLst>
              <a:ext uri="{FF2B5EF4-FFF2-40B4-BE49-F238E27FC236}">
                <a16:creationId xmlns:a16="http://schemas.microsoft.com/office/drawing/2014/main" id="{8FBA8671-13B1-1C1E-78BE-430C0E346717}"/>
              </a:ext>
            </a:extLst>
          </p:cNvPr>
          <p:cNvSpPr txBox="1"/>
          <p:nvPr/>
        </p:nvSpPr>
        <p:spPr>
          <a:xfrm>
            <a:off x="5692129" y="3176416"/>
            <a:ext cx="6496822" cy="369332"/>
          </a:xfrm>
          <a:prstGeom prst="rect">
            <a:avLst/>
          </a:prstGeom>
          <a:noFill/>
        </p:spPr>
        <p:txBody>
          <a:bodyPr wrap="square" rtlCol="0">
            <a:spAutoFit/>
          </a:bodyPr>
          <a:lstStyle/>
          <a:p>
            <a:r>
              <a:rPr lang="en-US" b="1" dirty="0">
                <a:solidFill>
                  <a:schemeClr val="bg1"/>
                </a:solidFill>
                <a:latin typeface="+mj-lt"/>
              </a:rPr>
              <a:t>COURSE TAUGHT BY Prof. SANJA AVRAMOVIC</a:t>
            </a:r>
          </a:p>
        </p:txBody>
      </p:sp>
    </p:spTree>
    <p:extLst>
      <p:ext uri="{BB962C8B-B14F-4D97-AF65-F5344CB8AC3E}">
        <p14:creationId xmlns:p14="http://schemas.microsoft.com/office/powerpoint/2010/main" val="2015787751"/>
      </p:ext>
    </p:extLst>
  </p:cSld>
  <p:clrMapOvr>
    <a:masterClrMapping/>
  </p:clrMapOvr>
  <mc:AlternateContent xmlns:mc="http://schemas.openxmlformats.org/markup-compatibility/2006">
    <mc:Choice xmlns:p14="http://schemas.microsoft.com/office/powerpoint/2010/main" Requires="p14">
      <p:transition spd="slow" p14:dur="2000">
        <p14:reveal/>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computer screen with text boxes&#10;&#10;Description automatically generated">
            <a:extLst>
              <a:ext uri="{FF2B5EF4-FFF2-40B4-BE49-F238E27FC236}">
                <a16:creationId xmlns:a16="http://schemas.microsoft.com/office/drawing/2014/main" id="{626285FB-9BCE-5870-39CB-55D6D2549FC7}"/>
              </a:ext>
            </a:extLst>
          </p:cNvPr>
          <p:cNvPicPr>
            <a:picLocks noGrp="1" noChangeAspect="1"/>
          </p:cNvPicPr>
          <p:nvPr>
            <p:ph idx="1"/>
          </p:nvPr>
        </p:nvPicPr>
        <p:blipFill rotWithShape="1">
          <a:blip r:embed="rId2"/>
          <a:srcRect l="11657" t="21757" r="35852" b="36291"/>
          <a:stretch/>
        </p:blipFill>
        <p:spPr bwMode="auto">
          <a:xfrm>
            <a:off x="81280" y="193039"/>
            <a:ext cx="9220718" cy="4145281"/>
          </a:xfrm>
          <a:prstGeom prst="rect">
            <a:avLst/>
          </a:prstGeom>
          <a:ln>
            <a:noFill/>
          </a:ln>
          <a:extLst>
            <a:ext uri="{53640926-AAD7-44D8-BBD7-CCE9431645EC}">
              <a14:shadowObscured xmlns:a14="http://schemas.microsoft.com/office/drawing/2010/main"/>
            </a:ext>
          </a:extLst>
        </p:spPr>
      </p:pic>
      <p:sp>
        <p:nvSpPr>
          <p:cNvPr id="6" name="TextBox 5">
            <a:extLst>
              <a:ext uri="{FF2B5EF4-FFF2-40B4-BE49-F238E27FC236}">
                <a16:creationId xmlns:a16="http://schemas.microsoft.com/office/drawing/2014/main" id="{397E9EAD-F1CD-8BF1-E752-F44A350C81B4}"/>
              </a:ext>
            </a:extLst>
          </p:cNvPr>
          <p:cNvSpPr txBox="1"/>
          <p:nvPr/>
        </p:nvSpPr>
        <p:spPr>
          <a:xfrm>
            <a:off x="292358" y="5205492"/>
            <a:ext cx="10853161" cy="923330"/>
          </a:xfrm>
          <a:prstGeom prst="rect">
            <a:avLst/>
          </a:prstGeom>
          <a:noFill/>
        </p:spPr>
        <p:txBody>
          <a:bodyPr wrap="square" rtlCol="0">
            <a:spAutoFit/>
          </a:bodyPr>
          <a:lstStyle/>
          <a:p>
            <a:r>
              <a:rPr lang="en-US" dirty="0">
                <a:solidFill>
                  <a:srgbClr val="002060"/>
                </a:solidFill>
                <a:latin typeface="Calibri" panose="020F0502020204030204" pitchFamily="34" charset="0"/>
                <a:ea typeface="Calibri" panose="020F0502020204030204" pitchFamily="34" charset="0"/>
                <a:cs typeface="Calibri" panose="020F0502020204030204" pitchFamily="34" charset="0"/>
              </a:rPr>
              <a:t>This SQL code performs feature engineering by adding a new column called </a:t>
            </a:r>
            <a:r>
              <a:rPr lang="en-US" dirty="0" err="1">
                <a:solidFill>
                  <a:srgbClr val="002060"/>
                </a:solidFill>
                <a:latin typeface="Calibri" panose="020F0502020204030204" pitchFamily="34" charset="0"/>
                <a:ea typeface="Calibri" panose="020F0502020204030204" pitchFamily="34" charset="0"/>
                <a:cs typeface="Calibri" panose="020F0502020204030204" pitchFamily="34" charset="0"/>
              </a:rPr>
              <a:t>word_count</a:t>
            </a:r>
            <a:r>
              <a:rPr lang="en-US" dirty="0">
                <a:solidFill>
                  <a:srgbClr val="002060"/>
                </a:solidFill>
                <a:latin typeface="Calibri" panose="020F0502020204030204" pitchFamily="34" charset="0"/>
                <a:ea typeface="Calibri" panose="020F0502020204030204" pitchFamily="34" charset="0"/>
                <a:cs typeface="Calibri" panose="020F0502020204030204" pitchFamily="34" charset="0"/>
              </a:rPr>
              <a:t> to the </a:t>
            </a:r>
            <a:r>
              <a:rPr lang="en-US" dirty="0" err="1">
                <a:solidFill>
                  <a:srgbClr val="002060"/>
                </a:solidFill>
                <a:latin typeface="Calibri" panose="020F0502020204030204" pitchFamily="34" charset="0"/>
                <a:ea typeface="Calibri" panose="020F0502020204030204" pitchFamily="34" charset="0"/>
                <a:cs typeface="Calibri" panose="020F0502020204030204" pitchFamily="34" charset="0"/>
              </a:rPr>
              <a:t>drugs_dataset</a:t>
            </a:r>
            <a:r>
              <a:rPr lang="en-US" dirty="0">
                <a:solidFill>
                  <a:srgbClr val="002060"/>
                </a:solidFill>
                <a:latin typeface="Calibri" panose="020F0502020204030204" pitchFamily="34" charset="0"/>
                <a:ea typeface="Calibri" panose="020F0502020204030204" pitchFamily="34" charset="0"/>
                <a:cs typeface="Calibri" panose="020F0502020204030204" pitchFamily="34" charset="0"/>
              </a:rPr>
              <a:t> table. It then calculates and populates the </a:t>
            </a:r>
            <a:r>
              <a:rPr lang="en-US" dirty="0" err="1">
                <a:solidFill>
                  <a:srgbClr val="002060"/>
                </a:solidFill>
                <a:latin typeface="Calibri" panose="020F0502020204030204" pitchFamily="34" charset="0"/>
                <a:ea typeface="Calibri" panose="020F0502020204030204" pitchFamily="34" charset="0"/>
                <a:cs typeface="Calibri" panose="020F0502020204030204" pitchFamily="34" charset="0"/>
              </a:rPr>
              <a:t>word_count</a:t>
            </a:r>
            <a:r>
              <a:rPr lang="en-US" dirty="0">
                <a:solidFill>
                  <a:srgbClr val="002060"/>
                </a:solidFill>
                <a:latin typeface="Calibri" panose="020F0502020204030204" pitchFamily="34" charset="0"/>
                <a:ea typeface="Calibri" panose="020F0502020204030204" pitchFamily="34" charset="0"/>
                <a:cs typeface="Calibri" panose="020F0502020204030204" pitchFamily="34" charset="0"/>
              </a:rPr>
              <a:t> column with the number of words in each review, providing additional insight into the length of the reviews.</a:t>
            </a:r>
          </a:p>
        </p:txBody>
      </p:sp>
      <p:sp>
        <p:nvSpPr>
          <p:cNvPr id="8" name="TextBox 7">
            <a:extLst>
              <a:ext uri="{FF2B5EF4-FFF2-40B4-BE49-F238E27FC236}">
                <a16:creationId xmlns:a16="http://schemas.microsoft.com/office/drawing/2014/main" id="{B98ADB1D-847C-0C50-503B-7318B2D05B7D}"/>
              </a:ext>
            </a:extLst>
          </p:cNvPr>
          <p:cNvSpPr txBox="1"/>
          <p:nvPr/>
        </p:nvSpPr>
        <p:spPr>
          <a:xfrm>
            <a:off x="292358" y="4836160"/>
            <a:ext cx="6146800" cy="369332"/>
          </a:xfrm>
          <a:prstGeom prst="rect">
            <a:avLst/>
          </a:prstGeom>
          <a:noFill/>
        </p:spPr>
        <p:txBody>
          <a:bodyPr wrap="square" rtlCol="0">
            <a:spAutoFit/>
          </a:bodyPr>
          <a:lstStyle/>
          <a:p>
            <a:r>
              <a:rPr lang="en-US" dirty="0">
                <a:highlight>
                  <a:srgbClr val="000000"/>
                </a:highlight>
              </a:rPr>
              <a:t>Step5  : Feature Engineering </a:t>
            </a:r>
          </a:p>
        </p:txBody>
      </p:sp>
    </p:spTree>
    <p:extLst>
      <p:ext uri="{BB962C8B-B14F-4D97-AF65-F5344CB8AC3E}">
        <p14:creationId xmlns:p14="http://schemas.microsoft.com/office/powerpoint/2010/main" val="214871276"/>
      </p:ext>
    </p:extLst>
  </p:cSld>
  <p:clrMapOvr>
    <a:masterClrMapping/>
  </p:clrMapOvr>
  <mc:AlternateContent xmlns:mc="http://schemas.openxmlformats.org/markup-compatibility/2006">
    <mc:Choice xmlns:p14="http://schemas.microsoft.com/office/powerpoint/2010/main" Requires="p14">
      <p:transition spd="slow" p14:dur="2000">
        <p14:reveal/>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C0D861F-9334-F364-0914-3F13E4C5846F}"/>
              </a:ext>
            </a:extLst>
          </p:cNvPr>
          <p:cNvSpPr txBox="1"/>
          <p:nvPr/>
        </p:nvSpPr>
        <p:spPr>
          <a:xfrm>
            <a:off x="321187" y="234434"/>
            <a:ext cx="4210173" cy="2450094"/>
          </a:xfrm>
          <a:prstGeom prst="rect">
            <a:avLst/>
          </a:prstGeom>
          <a:noFill/>
        </p:spPr>
        <p:txBody>
          <a:bodyPr wrap="square">
            <a:spAutoFit/>
          </a:bodyPr>
          <a:lstStyle/>
          <a:p>
            <a:pPr marL="0" marR="0">
              <a:lnSpc>
                <a:spcPct val="107000"/>
              </a:lnSpc>
              <a:spcBef>
                <a:spcPts val="0"/>
              </a:spcBef>
              <a:spcAft>
                <a:spcPts val="800"/>
              </a:spcAft>
            </a:pPr>
            <a:r>
              <a:rPr lang="en-US" sz="1800" dirty="0">
                <a:effectLst/>
                <a:highlight>
                  <a:srgbClr val="000000"/>
                </a:highlight>
                <a:latin typeface="Aptos" panose="020B0004020202020204" pitchFamily="34" charset="0"/>
                <a:ea typeface="Aptos" panose="020B0004020202020204" pitchFamily="34" charset="0"/>
                <a:cs typeface="Times New Roman" panose="02020603050405020304" pitchFamily="18" charset="0"/>
              </a:rPr>
              <a:t>Step6:</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a:solidFill>
                  <a:srgbClr val="002060"/>
                </a:solidFill>
                <a:effectLst/>
                <a:latin typeface="Calibri" panose="020F0502020204030204" pitchFamily="34" charset="0"/>
                <a:ea typeface="Calibri" panose="020F0502020204030204" pitchFamily="34" charset="0"/>
                <a:cs typeface="Calibri" panose="020F0502020204030204" pitchFamily="34" charset="0"/>
              </a:rPr>
              <a:t>This code enhances time-based analysis by splitting the date column in the </a:t>
            </a:r>
            <a:r>
              <a:rPr lang="en-US" sz="1800" dirty="0" err="1">
                <a:solidFill>
                  <a:srgbClr val="002060"/>
                </a:solidFill>
                <a:effectLst/>
                <a:latin typeface="Calibri" panose="020F0502020204030204" pitchFamily="34" charset="0"/>
                <a:ea typeface="Calibri" panose="020F0502020204030204" pitchFamily="34" charset="0"/>
                <a:cs typeface="Calibri" panose="020F0502020204030204" pitchFamily="34" charset="0"/>
              </a:rPr>
              <a:t>drugs_dataset</a:t>
            </a:r>
            <a:r>
              <a:rPr lang="en-US" sz="1800" dirty="0">
                <a:solidFill>
                  <a:srgbClr val="002060"/>
                </a:solidFill>
                <a:effectLst/>
                <a:latin typeface="Calibri" panose="020F0502020204030204" pitchFamily="34" charset="0"/>
                <a:ea typeface="Calibri" panose="020F0502020204030204" pitchFamily="34" charset="0"/>
                <a:cs typeface="Calibri" panose="020F0502020204030204" pitchFamily="34" charset="0"/>
              </a:rPr>
              <a:t> table into three separate columns: year, month, and day. It then populates these new columns with the corresponding values extracted from the date column, making it easier to analyze the data by specific time components.</a:t>
            </a:r>
          </a:p>
        </p:txBody>
      </p:sp>
      <p:pic>
        <p:nvPicPr>
          <p:cNvPr id="7" name="Picture 6">
            <a:extLst>
              <a:ext uri="{FF2B5EF4-FFF2-40B4-BE49-F238E27FC236}">
                <a16:creationId xmlns:a16="http://schemas.microsoft.com/office/drawing/2014/main" id="{51120254-13CE-F6C5-4975-1993332DF2EC}"/>
              </a:ext>
            </a:extLst>
          </p:cNvPr>
          <p:cNvPicPr>
            <a:picLocks noChangeAspect="1"/>
          </p:cNvPicPr>
          <p:nvPr/>
        </p:nvPicPr>
        <p:blipFill rotWithShape="1">
          <a:blip r:embed="rId2"/>
          <a:srcRect l="22417" t="45037" r="25333" b="21333"/>
          <a:stretch/>
        </p:blipFill>
        <p:spPr>
          <a:xfrm>
            <a:off x="5187950" y="234434"/>
            <a:ext cx="6370320" cy="2306320"/>
          </a:xfrm>
          <a:prstGeom prst="rect">
            <a:avLst/>
          </a:prstGeom>
        </p:spPr>
      </p:pic>
      <p:pic>
        <p:nvPicPr>
          <p:cNvPr id="8" name="Picture 7" descr="A computer screen with text&#10;&#10;Description automatically generated">
            <a:extLst>
              <a:ext uri="{FF2B5EF4-FFF2-40B4-BE49-F238E27FC236}">
                <a16:creationId xmlns:a16="http://schemas.microsoft.com/office/drawing/2014/main" id="{C4041065-6D9A-B0EB-3AF8-96BD38BF413F}"/>
              </a:ext>
            </a:extLst>
          </p:cNvPr>
          <p:cNvPicPr>
            <a:picLocks noChangeAspect="1"/>
          </p:cNvPicPr>
          <p:nvPr/>
        </p:nvPicPr>
        <p:blipFill rotWithShape="1">
          <a:blip r:embed="rId3"/>
          <a:srcRect l="11367" t="31353" r="25898" b="23055"/>
          <a:stretch/>
        </p:blipFill>
        <p:spPr bwMode="auto">
          <a:xfrm>
            <a:off x="2780029" y="2739188"/>
            <a:ext cx="9204961" cy="3762246"/>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64451484"/>
      </p:ext>
    </p:extLst>
  </p:cSld>
  <p:clrMapOvr>
    <a:masterClrMapping/>
  </p:clrMapOvr>
  <mc:AlternateContent xmlns:mc="http://schemas.openxmlformats.org/markup-compatibility/2006">
    <mc:Choice xmlns:p14="http://schemas.microsoft.com/office/powerpoint/2010/main" Requires="p14">
      <p:transition spd="slow" p14:dur="2000">
        <p14:reveal/>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omputer screen with text&#10;&#10;Description automatically generated">
            <a:extLst>
              <a:ext uri="{FF2B5EF4-FFF2-40B4-BE49-F238E27FC236}">
                <a16:creationId xmlns:a16="http://schemas.microsoft.com/office/drawing/2014/main" id="{5F829E2A-3BED-FA41-F7AE-2CA445C18AA6}"/>
              </a:ext>
            </a:extLst>
          </p:cNvPr>
          <p:cNvPicPr>
            <a:picLocks noChangeAspect="1"/>
          </p:cNvPicPr>
          <p:nvPr/>
        </p:nvPicPr>
        <p:blipFill rotWithShape="1">
          <a:blip r:embed="rId2"/>
          <a:srcRect l="12735" t="18892" b="31262"/>
          <a:stretch/>
        </p:blipFill>
        <p:spPr bwMode="auto">
          <a:xfrm>
            <a:off x="145489" y="142240"/>
            <a:ext cx="9582711" cy="3078481"/>
          </a:xfrm>
          <a:prstGeom prst="rect">
            <a:avLst/>
          </a:prstGeom>
          <a:ln>
            <a:noFill/>
          </a:ln>
          <a:extLst>
            <a:ext uri="{53640926-AAD7-44D8-BBD7-CCE9431645EC}">
              <a14:shadowObscured xmlns:a14="http://schemas.microsoft.com/office/drawing/2010/main"/>
            </a:ext>
          </a:extLst>
        </p:spPr>
      </p:pic>
      <p:pic>
        <p:nvPicPr>
          <p:cNvPr id="5" name="Picture 4" descr="A computer screen with text boxes&#10;&#10;Description automatically generated">
            <a:extLst>
              <a:ext uri="{FF2B5EF4-FFF2-40B4-BE49-F238E27FC236}">
                <a16:creationId xmlns:a16="http://schemas.microsoft.com/office/drawing/2014/main" id="{B1CA451A-98C0-2BCC-35FF-990AB8402889}"/>
              </a:ext>
            </a:extLst>
          </p:cNvPr>
          <p:cNvPicPr>
            <a:picLocks noChangeAspect="1"/>
          </p:cNvPicPr>
          <p:nvPr/>
        </p:nvPicPr>
        <p:blipFill rotWithShape="1">
          <a:blip r:embed="rId3"/>
          <a:srcRect l="11709" t="20221" r="34444" b="37230"/>
          <a:stretch/>
        </p:blipFill>
        <p:spPr bwMode="auto">
          <a:xfrm>
            <a:off x="5405120" y="3429000"/>
            <a:ext cx="6286498" cy="2794001"/>
          </a:xfrm>
          <a:prstGeom prst="rect">
            <a:avLst/>
          </a:prstGeom>
          <a:ln>
            <a:noFill/>
          </a:ln>
          <a:extLst>
            <a:ext uri="{53640926-AAD7-44D8-BBD7-CCE9431645EC}">
              <a14:shadowObscured xmlns:a14="http://schemas.microsoft.com/office/drawing/2010/main"/>
            </a:ext>
          </a:extLst>
        </p:spPr>
      </p:pic>
      <p:sp>
        <p:nvSpPr>
          <p:cNvPr id="8" name="TextBox 7">
            <a:extLst>
              <a:ext uri="{FF2B5EF4-FFF2-40B4-BE49-F238E27FC236}">
                <a16:creationId xmlns:a16="http://schemas.microsoft.com/office/drawing/2014/main" id="{4C62A236-A632-9062-AC30-243F312B339B}"/>
              </a:ext>
            </a:extLst>
          </p:cNvPr>
          <p:cNvSpPr txBox="1"/>
          <p:nvPr/>
        </p:nvSpPr>
        <p:spPr>
          <a:xfrm>
            <a:off x="226142" y="3429000"/>
            <a:ext cx="4886632" cy="2862322"/>
          </a:xfrm>
          <a:prstGeom prst="rect">
            <a:avLst/>
          </a:prstGeom>
          <a:noFill/>
        </p:spPr>
        <p:txBody>
          <a:bodyPr wrap="square">
            <a:spAutoFit/>
          </a:bodyPr>
          <a:lstStyle/>
          <a:p>
            <a:r>
              <a:rPr lang="en-US" dirty="0">
                <a:highlight>
                  <a:srgbClr val="000000"/>
                </a:highlight>
              </a:rPr>
              <a:t>In this step7</a:t>
            </a:r>
            <a:r>
              <a:rPr lang="en-US" dirty="0">
                <a:solidFill>
                  <a:srgbClr val="002060"/>
                </a:solidFill>
              </a:rPr>
              <a:t>, </a:t>
            </a:r>
            <a:r>
              <a:rPr lang="en-US" dirty="0">
                <a:solidFill>
                  <a:srgbClr val="002060"/>
                </a:solidFill>
                <a:latin typeface="Calibri" panose="020F0502020204030204" pitchFamily="34" charset="0"/>
                <a:ea typeface="Calibri" panose="020F0502020204030204" pitchFamily="34" charset="0"/>
                <a:cs typeface="Calibri" panose="020F0502020204030204" pitchFamily="34" charset="0"/>
              </a:rPr>
              <a:t>I identified and removed outliers in the </a:t>
            </a:r>
            <a:r>
              <a:rPr lang="en-US" dirty="0" err="1">
                <a:solidFill>
                  <a:srgbClr val="002060"/>
                </a:solidFill>
                <a:latin typeface="Calibri" panose="020F0502020204030204" pitchFamily="34" charset="0"/>
                <a:ea typeface="Calibri" panose="020F0502020204030204" pitchFamily="34" charset="0"/>
                <a:cs typeface="Calibri" panose="020F0502020204030204" pitchFamily="34" charset="0"/>
              </a:rPr>
              <a:t>usefulCount</a:t>
            </a:r>
            <a:r>
              <a:rPr lang="en-US" dirty="0">
                <a:solidFill>
                  <a:srgbClr val="002060"/>
                </a:solidFill>
                <a:latin typeface="Calibri" panose="020F0502020204030204" pitchFamily="34" charset="0"/>
                <a:ea typeface="Calibri" panose="020F0502020204030204" pitchFamily="34" charset="0"/>
                <a:cs typeface="Calibri" panose="020F0502020204030204" pitchFamily="34" charset="0"/>
              </a:rPr>
              <a:t> column. I calculated the mean and standard deviation of </a:t>
            </a:r>
            <a:r>
              <a:rPr lang="en-US" dirty="0" err="1">
                <a:solidFill>
                  <a:srgbClr val="002060"/>
                </a:solidFill>
                <a:latin typeface="Calibri" panose="020F0502020204030204" pitchFamily="34" charset="0"/>
                <a:ea typeface="Calibri" panose="020F0502020204030204" pitchFamily="34" charset="0"/>
                <a:cs typeface="Calibri" panose="020F0502020204030204" pitchFamily="34" charset="0"/>
              </a:rPr>
              <a:t>usefulCount</a:t>
            </a:r>
            <a:r>
              <a:rPr lang="en-US" dirty="0">
                <a:solidFill>
                  <a:srgbClr val="002060"/>
                </a:solidFill>
                <a:latin typeface="Calibri" panose="020F0502020204030204" pitchFamily="34" charset="0"/>
                <a:ea typeface="Calibri" panose="020F0502020204030204" pitchFamily="34" charset="0"/>
                <a:cs typeface="Calibri" panose="020F0502020204030204" pitchFamily="34" charset="0"/>
              </a:rPr>
              <a:t> and then computed the Z-Score for each record to assess how far each value deviates from the mean. Records with a Z-Score greater than 3, indicating they are outliers, were identified and subsequently deleted from the dataset. This ensures that the data is free of extreme values that could potentially skew the analysis.</a:t>
            </a:r>
          </a:p>
        </p:txBody>
      </p:sp>
    </p:spTree>
    <p:extLst>
      <p:ext uri="{BB962C8B-B14F-4D97-AF65-F5344CB8AC3E}">
        <p14:creationId xmlns:p14="http://schemas.microsoft.com/office/powerpoint/2010/main" val="2926035371"/>
      </p:ext>
    </p:extLst>
  </p:cSld>
  <p:clrMapOvr>
    <a:masterClrMapping/>
  </p:clrMapOvr>
  <mc:AlternateContent xmlns:mc="http://schemas.openxmlformats.org/markup-compatibility/2006">
    <mc:Choice xmlns:p14="http://schemas.microsoft.com/office/powerpoint/2010/main" Requires="p14">
      <p:transition spd="slow" p14:dur="2000">
        <p14:reveal/>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799C17C-84BF-A690-886E-1B0087829720}"/>
              </a:ext>
            </a:extLst>
          </p:cNvPr>
          <p:cNvSpPr>
            <a:spLocks noGrp="1"/>
          </p:cNvSpPr>
          <p:nvPr>
            <p:ph idx="1"/>
          </p:nvPr>
        </p:nvSpPr>
        <p:spPr>
          <a:xfrm>
            <a:off x="177472" y="167148"/>
            <a:ext cx="11567487" cy="2369575"/>
          </a:xfrm>
        </p:spPr>
        <p:txBody>
          <a:bodyPr>
            <a:normAutofit/>
          </a:bodyPr>
          <a:lstStyle/>
          <a:p>
            <a:r>
              <a:rPr lang="en-US" sz="1900" dirty="0">
                <a:solidFill>
                  <a:schemeClr val="bg2">
                    <a:lumMod val="10000"/>
                    <a:lumOff val="90000"/>
                  </a:schemeClr>
                </a:solidFill>
                <a:effectLst/>
                <a:highlight>
                  <a:srgbClr val="000000"/>
                </a:highlight>
                <a:latin typeface="Calibri" panose="020F0502020204030204" pitchFamily="34" charset="0"/>
                <a:ea typeface="Calibri" panose="020F0502020204030204" pitchFamily="34" charset="0"/>
                <a:cs typeface="Calibri" panose="020F0502020204030204" pitchFamily="34" charset="0"/>
              </a:rPr>
              <a:t>Step 8:</a:t>
            </a:r>
            <a:r>
              <a:rPr lang="en-US" sz="1900" dirty="0">
                <a:solidFill>
                  <a:srgbClr val="002060"/>
                </a:solidFill>
                <a:effectLst/>
                <a:latin typeface="Calibri" panose="020F0502020204030204" pitchFamily="34" charset="0"/>
                <a:ea typeface="Calibri" panose="020F0502020204030204" pitchFamily="34" charset="0"/>
                <a:cs typeface="Calibri" panose="020F0502020204030204" pitchFamily="34" charset="0"/>
              </a:rPr>
              <a:t> I first checked for any leading or trailing spaces in the </a:t>
            </a:r>
            <a:r>
              <a:rPr lang="en-US" sz="1900" dirty="0" err="1">
                <a:solidFill>
                  <a:srgbClr val="002060"/>
                </a:solidFill>
                <a:effectLst/>
                <a:latin typeface="Calibri" panose="020F0502020204030204" pitchFamily="34" charset="0"/>
                <a:ea typeface="Calibri" panose="020F0502020204030204" pitchFamily="34" charset="0"/>
                <a:cs typeface="Calibri" panose="020F0502020204030204" pitchFamily="34" charset="0"/>
              </a:rPr>
              <a:t>drugName</a:t>
            </a:r>
            <a:r>
              <a:rPr lang="en-US" sz="1900" dirty="0">
                <a:solidFill>
                  <a:srgbClr val="002060"/>
                </a:solidFill>
                <a:effectLst/>
                <a:latin typeface="Calibri" panose="020F0502020204030204" pitchFamily="34" charset="0"/>
                <a:ea typeface="Calibri" panose="020F0502020204030204" pitchFamily="34" charset="0"/>
                <a:cs typeface="Calibri" panose="020F0502020204030204" pitchFamily="34" charset="0"/>
              </a:rPr>
              <a:t> and condition columns to identify records with unintended spaces that could affect data consistency. After ensuring the data was clean, I added a new sentiment column to classify reviews as positive, negative, or neutral. I populated this column based on keywords in the review text, assigning values of 1 for positive sentiment, -1 for negative sentiment, and 0 for neutral sentiment. This classification will help in analyzing the overall tone of the patient reviews.</a:t>
            </a:r>
          </a:p>
        </p:txBody>
      </p:sp>
      <p:pic>
        <p:nvPicPr>
          <p:cNvPr id="4" name="Picture 3" descr="A computer screen shot of a computer&#10;&#10;Description automatically generated">
            <a:extLst>
              <a:ext uri="{FF2B5EF4-FFF2-40B4-BE49-F238E27FC236}">
                <a16:creationId xmlns:a16="http://schemas.microsoft.com/office/drawing/2014/main" id="{9EEC4344-84A1-33FE-123A-16FD2432E913}"/>
              </a:ext>
            </a:extLst>
          </p:cNvPr>
          <p:cNvPicPr>
            <a:picLocks noChangeAspect="1"/>
          </p:cNvPicPr>
          <p:nvPr/>
        </p:nvPicPr>
        <p:blipFill rotWithShape="1">
          <a:blip r:embed="rId2"/>
          <a:srcRect l="10171" t="19546" r="44359" b="65563"/>
          <a:stretch/>
        </p:blipFill>
        <p:spPr bwMode="auto">
          <a:xfrm>
            <a:off x="71120" y="1906803"/>
            <a:ext cx="9118247" cy="1679677"/>
          </a:xfrm>
          <a:prstGeom prst="rect">
            <a:avLst/>
          </a:prstGeom>
          <a:ln>
            <a:noFill/>
          </a:ln>
          <a:extLst>
            <a:ext uri="{53640926-AAD7-44D8-BBD7-CCE9431645EC}">
              <a14:shadowObscured xmlns:a14="http://schemas.microsoft.com/office/drawing/2010/main"/>
            </a:ext>
          </a:extLst>
        </p:spPr>
      </p:pic>
      <p:pic>
        <p:nvPicPr>
          <p:cNvPr id="5" name="Picture 4" descr="A computer screen with text&#10;&#10;Description automatically generated">
            <a:extLst>
              <a:ext uri="{FF2B5EF4-FFF2-40B4-BE49-F238E27FC236}">
                <a16:creationId xmlns:a16="http://schemas.microsoft.com/office/drawing/2014/main" id="{DC97B0D4-FC54-D320-FD35-E8E983CE7B70}"/>
              </a:ext>
            </a:extLst>
          </p:cNvPr>
          <p:cNvPicPr>
            <a:picLocks noChangeAspect="1"/>
          </p:cNvPicPr>
          <p:nvPr/>
        </p:nvPicPr>
        <p:blipFill rotWithShape="1">
          <a:blip r:embed="rId3"/>
          <a:srcRect l="11026" t="31645" r="22478" b="36444"/>
          <a:stretch/>
        </p:blipFill>
        <p:spPr bwMode="auto">
          <a:xfrm>
            <a:off x="1732617" y="3789680"/>
            <a:ext cx="10012342" cy="270256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129510371"/>
      </p:ext>
    </p:extLst>
  </p:cSld>
  <p:clrMapOvr>
    <a:masterClrMapping/>
  </p:clrMapOvr>
  <mc:AlternateContent xmlns:mc="http://schemas.openxmlformats.org/markup-compatibility/2006">
    <mc:Choice xmlns:p14="http://schemas.microsoft.com/office/powerpoint/2010/main" Requires="p14">
      <p:transition spd="slow" p14:dur="2000">
        <p14:reveal/>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omputer screen with text&#10;&#10;Description automatically generated">
            <a:extLst>
              <a:ext uri="{FF2B5EF4-FFF2-40B4-BE49-F238E27FC236}">
                <a16:creationId xmlns:a16="http://schemas.microsoft.com/office/drawing/2014/main" id="{D30EBFA5-559B-C517-5003-81E48FCEF3E2}"/>
              </a:ext>
            </a:extLst>
          </p:cNvPr>
          <p:cNvPicPr>
            <a:picLocks noChangeAspect="1"/>
          </p:cNvPicPr>
          <p:nvPr/>
        </p:nvPicPr>
        <p:blipFill rotWithShape="1">
          <a:blip r:embed="rId2"/>
          <a:srcRect l="10649" t="54625" r="22668" b="11318"/>
          <a:stretch/>
        </p:blipFill>
        <p:spPr bwMode="auto">
          <a:xfrm>
            <a:off x="396240" y="2386648"/>
            <a:ext cx="11316784" cy="3931920"/>
          </a:xfrm>
          <a:prstGeom prst="rect">
            <a:avLst/>
          </a:prstGeom>
          <a:ln>
            <a:noFill/>
          </a:ln>
          <a:extLst>
            <a:ext uri="{53640926-AAD7-44D8-BBD7-CCE9431645EC}">
              <a14:shadowObscured xmlns:a14="http://schemas.microsoft.com/office/drawing/2010/main"/>
            </a:ext>
          </a:extLst>
        </p:spPr>
      </p:pic>
      <p:sp>
        <p:nvSpPr>
          <p:cNvPr id="5" name="TextBox 4">
            <a:extLst>
              <a:ext uri="{FF2B5EF4-FFF2-40B4-BE49-F238E27FC236}">
                <a16:creationId xmlns:a16="http://schemas.microsoft.com/office/drawing/2014/main" id="{D0C85AA4-597D-6834-6D14-F9506E7CA31F}"/>
              </a:ext>
            </a:extLst>
          </p:cNvPr>
          <p:cNvSpPr txBox="1"/>
          <p:nvPr/>
        </p:nvSpPr>
        <p:spPr>
          <a:xfrm>
            <a:off x="264159" y="458152"/>
            <a:ext cx="4988560" cy="1200329"/>
          </a:xfrm>
          <a:prstGeom prst="rect">
            <a:avLst/>
          </a:prstGeom>
          <a:noFill/>
        </p:spPr>
        <p:txBody>
          <a:bodyPr wrap="square" rtlCol="0">
            <a:spAutoFit/>
          </a:bodyPr>
          <a:lstStyle/>
          <a:p>
            <a:r>
              <a:rPr lang="en-US" dirty="0">
                <a:solidFill>
                  <a:srgbClr val="002060"/>
                </a:solidFill>
                <a:latin typeface="Calibri" panose="020F0502020204030204" pitchFamily="34" charset="0"/>
                <a:ea typeface="Calibri" panose="020F0502020204030204" pitchFamily="34" charset="0"/>
                <a:cs typeface="Calibri" panose="020F0502020204030204" pitchFamily="34" charset="0"/>
              </a:rPr>
              <a:t>After sentiment analysis, we check the dataset. The sentiment attribute was categorized into three distinct classes: 1 for positive sentiment, 0 for neutral sentiment, and 0.5 for negative sentiment. </a:t>
            </a:r>
          </a:p>
        </p:txBody>
      </p:sp>
      <p:pic>
        <p:nvPicPr>
          <p:cNvPr id="2" name="Picture 1" descr="A computer screen with text&#10;&#10;Description automatically generated">
            <a:extLst>
              <a:ext uri="{FF2B5EF4-FFF2-40B4-BE49-F238E27FC236}">
                <a16:creationId xmlns:a16="http://schemas.microsoft.com/office/drawing/2014/main" id="{02113B28-8123-39D2-51C3-CD66208A0AE0}"/>
              </a:ext>
            </a:extLst>
          </p:cNvPr>
          <p:cNvPicPr>
            <a:picLocks noChangeAspect="1"/>
          </p:cNvPicPr>
          <p:nvPr/>
        </p:nvPicPr>
        <p:blipFill rotWithShape="1">
          <a:blip r:embed="rId2"/>
          <a:srcRect l="11509" t="34463" r="64052" b="56737"/>
          <a:stretch/>
        </p:blipFill>
        <p:spPr bwMode="auto">
          <a:xfrm>
            <a:off x="5252719" y="309484"/>
            <a:ext cx="6743283" cy="1651952"/>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613276483"/>
      </p:ext>
    </p:extLst>
  </p:cSld>
  <p:clrMapOvr>
    <a:masterClrMapping/>
  </p:clrMapOvr>
  <mc:AlternateContent xmlns:mc="http://schemas.openxmlformats.org/markup-compatibility/2006">
    <mc:Choice xmlns:p14="http://schemas.microsoft.com/office/powerpoint/2010/main" Requires="p14">
      <p:transition spd="slow" p14:dur="2000">
        <p14:revea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1975943-13F7-C806-0F75-EBC6252A85C6}"/>
              </a:ext>
            </a:extLst>
          </p:cNvPr>
          <p:cNvPicPr>
            <a:picLocks noChangeAspect="1"/>
          </p:cNvPicPr>
          <p:nvPr/>
        </p:nvPicPr>
        <p:blipFill rotWithShape="1">
          <a:blip r:embed="rId2"/>
          <a:srcRect l="20166" t="44444" r="25167" b="26667"/>
          <a:stretch/>
        </p:blipFill>
        <p:spPr>
          <a:xfrm>
            <a:off x="2174604" y="904240"/>
            <a:ext cx="8066311" cy="2397760"/>
          </a:xfrm>
          <a:prstGeom prst="rect">
            <a:avLst/>
          </a:prstGeom>
        </p:spPr>
      </p:pic>
      <p:pic>
        <p:nvPicPr>
          <p:cNvPr id="6" name="Picture 5" descr="A computer screen shot of a computer screen&#10;&#10;Description automatically generated">
            <a:extLst>
              <a:ext uri="{FF2B5EF4-FFF2-40B4-BE49-F238E27FC236}">
                <a16:creationId xmlns:a16="http://schemas.microsoft.com/office/drawing/2014/main" id="{A512BB72-6EC3-519D-744F-8235AB1DEEDE}"/>
              </a:ext>
            </a:extLst>
          </p:cNvPr>
          <p:cNvPicPr>
            <a:picLocks noChangeAspect="1"/>
          </p:cNvPicPr>
          <p:nvPr/>
        </p:nvPicPr>
        <p:blipFill rotWithShape="1">
          <a:blip r:embed="rId3"/>
          <a:srcRect l="11197" t="54445" r="17350" b="11213"/>
          <a:stretch/>
        </p:blipFill>
        <p:spPr bwMode="auto">
          <a:xfrm>
            <a:off x="223520" y="3408680"/>
            <a:ext cx="11968480" cy="3403600"/>
          </a:xfrm>
          <a:prstGeom prst="rect">
            <a:avLst/>
          </a:prstGeom>
          <a:ln>
            <a:noFill/>
          </a:ln>
          <a:extLst>
            <a:ext uri="{53640926-AAD7-44D8-BBD7-CCE9431645EC}">
              <a14:shadowObscured xmlns:a14="http://schemas.microsoft.com/office/drawing/2010/main"/>
            </a:ext>
          </a:extLst>
        </p:spPr>
      </p:pic>
      <p:sp>
        <p:nvSpPr>
          <p:cNvPr id="2" name="TextBox 1">
            <a:extLst>
              <a:ext uri="{FF2B5EF4-FFF2-40B4-BE49-F238E27FC236}">
                <a16:creationId xmlns:a16="http://schemas.microsoft.com/office/drawing/2014/main" id="{36228C0F-26C6-6AC2-CD62-B5EFC02390EB}"/>
              </a:ext>
            </a:extLst>
          </p:cNvPr>
          <p:cNvSpPr txBox="1"/>
          <p:nvPr/>
        </p:nvSpPr>
        <p:spPr>
          <a:xfrm>
            <a:off x="4175760" y="104319"/>
            <a:ext cx="8788400" cy="769441"/>
          </a:xfrm>
          <a:prstGeom prst="rect">
            <a:avLst/>
          </a:prstGeom>
          <a:noFill/>
        </p:spPr>
        <p:txBody>
          <a:bodyPr wrap="square" rtlCol="0">
            <a:spAutoFit/>
          </a:bodyPr>
          <a:lstStyle/>
          <a:p>
            <a:r>
              <a:rPr lang="en-US" sz="4400" dirty="0">
                <a:highlight>
                  <a:srgbClr val="000000"/>
                </a:highlight>
              </a:rPr>
              <a:t>BINARIZATION</a:t>
            </a:r>
          </a:p>
        </p:txBody>
      </p:sp>
    </p:spTree>
    <p:extLst>
      <p:ext uri="{BB962C8B-B14F-4D97-AF65-F5344CB8AC3E}">
        <p14:creationId xmlns:p14="http://schemas.microsoft.com/office/powerpoint/2010/main" val="398575077"/>
      </p:ext>
    </p:extLst>
  </p:cSld>
  <p:clrMapOvr>
    <a:masterClrMapping/>
  </p:clrMapOvr>
  <mc:AlternateContent xmlns:mc="http://schemas.openxmlformats.org/markup-compatibility/2006">
    <mc:Choice xmlns:p14="http://schemas.microsoft.com/office/powerpoint/2010/main" Requires="p14">
      <p:transition spd="slow" p14:dur="2000">
        <p14:reveal/>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273F47-E422-2502-CA75-56D43C8D88DC}"/>
              </a:ext>
            </a:extLst>
          </p:cNvPr>
          <p:cNvSpPr>
            <a:spLocks noGrp="1"/>
          </p:cNvSpPr>
          <p:nvPr>
            <p:ph type="title"/>
          </p:nvPr>
        </p:nvSpPr>
        <p:spPr>
          <a:xfrm>
            <a:off x="919119" y="0"/>
            <a:ext cx="10353762" cy="970450"/>
          </a:xfrm>
        </p:spPr>
        <p:txBody>
          <a:bodyPr/>
          <a:lstStyle/>
          <a:p>
            <a:r>
              <a:rPr lang="en-US" dirty="0">
                <a:solidFill>
                  <a:schemeClr val="bg1"/>
                </a:solidFill>
                <a:highlight>
                  <a:srgbClr val="FFFFFF"/>
                </a:highlight>
              </a:rPr>
              <a:t>WEKA SOFTWARE</a:t>
            </a:r>
          </a:p>
        </p:txBody>
      </p:sp>
      <p:pic>
        <p:nvPicPr>
          <p:cNvPr id="5" name="Picture 4">
            <a:extLst>
              <a:ext uri="{FF2B5EF4-FFF2-40B4-BE49-F238E27FC236}">
                <a16:creationId xmlns:a16="http://schemas.microsoft.com/office/drawing/2014/main" id="{FA3E416C-CBC1-B9A7-D445-E04061934E0B}"/>
              </a:ext>
            </a:extLst>
          </p:cNvPr>
          <p:cNvPicPr>
            <a:picLocks noChangeAspect="1"/>
          </p:cNvPicPr>
          <p:nvPr/>
        </p:nvPicPr>
        <p:blipFill rotWithShape="1">
          <a:blip r:embed="rId2"/>
          <a:srcRect l="28777" t="1" b="8890"/>
          <a:stretch/>
        </p:blipFill>
        <p:spPr>
          <a:xfrm>
            <a:off x="2595419" y="1199572"/>
            <a:ext cx="7182427" cy="5048220"/>
          </a:xfrm>
          <a:prstGeom prst="rect">
            <a:avLst/>
          </a:prstGeom>
        </p:spPr>
      </p:pic>
    </p:spTree>
    <p:extLst>
      <p:ext uri="{BB962C8B-B14F-4D97-AF65-F5344CB8AC3E}">
        <p14:creationId xmlns:p14="http://schemas.microsoft.com/office/powerpoint/2010/main" val="541469693"/>
      </p:ext>
    </p:extLst>
  </p:cSld>
  <p:clrMapOvr>
    <a:masterClrMapping/>
  </p:clrMapOvr>
  <mc:AlternateContent xmlns:mc="http://schemas.openxmlformats.org/markup-compatibility/2006">
    <mc:Choice xmlns:p14="http://schemas.microsoft.com/office/powerpoint/2010/main" Requires="p14">
      <p:transition spd="slow" p14:dur="2000">
        <p14:reveal/>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10;&#10;Description automatically generated">
            <a:extLst>
              <a:ext uri="{FF2B5EF4-FFF2-40B4-BE49-F238E27FC236}">
                <a16:creationId xmlns:a16="http://schemas.microsoft.com/office/drawing/2014/main" id="{5051C7B6-54C7-2930-8B98-DC067748A89E}"/>
              </a:ext>
            </a:extLst>
          </p:cNvPr>
          <p:cNvPicPr>
            <a:picLocks noChangeAspect="1"/>
          </p:cNvPicPr>
          <p:nvPr/>
        </p:nvPicPr>
        <p:blipFill rotWithShape="1">
          <a:blip r:embed="rId3"/>
          <a:srcRect l="1516" t="27278" r="5184" b="52019"/>
          <a:stretch/>
        </p:blipFill>
        <p:spPr bwMode="auto">
          <a:xfrm>
            <a:off x="162560" y="172720"/>
            <a:ext cx="11866880" cy="1574799"/>
          </a:xfrm>
          <a:prstGeom prst="rect">
            <a:avLst/>
          </a:prstGeom>
          <a:ln>
            <a:noFill/>
          </a:ln>
          <a:extLst>
            <a:ext uri="{53640926-AAD7-44D8-BBD7-CCE9431645EC}">
              <a14:shadowObscured xmlns:a14="http://schemas.microsoft.com/office/drawing/2010/main"/>
            </a:ext>
          </a:extLst>
        </p:spPr>
      </p:pic>
      <p:pic>
        <p:nvPicPr>
          <p:cNvPr id="6" name="Picture 5" descr="A screenshot of a computer&#10;&#10;Description automatically generated">
            <a:extLst>
              <a:ext uri="{FF2B5EF4-FFF2-40B4-BE49-F238E27FC236}">
                <a16:creationId xmlns:a16="http://schemas.microsoft.com/office/drawing/2014/main" id="{96A077D2-4F73-44B1-532A-895075DAA926}"/>
              </a:ext>
            </a:extLst>
          </p:cNvPr>
          <p:cNvPicPr>
            <a:picLocks noChangeAspect="1"/>
          </p:cNvPicPr>
          <p:nvPr/>
        </p:nvPicPr>
        <p:blipFill rotWithShape="1">
          <a:blip r:embed="rId4"/>
          <a:srcRect b="8624"/>
          <a:stretch/>
        </p:blipFill>
        <p:spPr bwMode="auto">
          <a:xfrm>
            <a:off x="162560" y="1911984"/>
            <a:ext cx="9288576" cy="4773296"/>
          </a:xfrm>
          <a:prstGeom prst="rect">
            <a:avLst/>
          </a:prstGeom>
          <a:ln>
            <a:noFill/>
          </a:ln>
          <a:extLst>
            <a:ext uri="{53640926-AAD7-44D8-BBD7-CCE9431645EC}">
              <a14:shadowObscured xmlns:a14="http://schemas.microsoft.com/office/drawing/2010/main"/>
            </a:ext>
          </a:extLst>
        </p:spPr>
      </p:pic>
      <p:sp>
        <p:nvSpPr>
          <p:cNvPr id="8" name="TextBox 7">
            <a:extLst>
              <a:ext uri="{FF2B5EF4-FFF2-40B4-BE49-F238E27FC236}">
                <a16:creationId xmlns:a16="http://schemas.microsoft.com/office/drawing/2014/main" id="{5629EFF3-AC95-5A30-3113-5E56A41F87F3}"/>
              </a:ext>
            </a:extLst>
          </p:cNvPr>
          <p:cNvSpPr txBox="1"/>
          <p:nvPr/>
        </p:nvSpPr>
        <p:spPr>
          <a:xfrm>
            <a:off x="9738524" y="3163788"/>
            <a:ext cx="2290916" cy="3139321"/>
          </a:xfrm>
          <a:prstGeom prst="rect">
            <a:avLst/>
          </a:prstGeom>
          <a:noFill/>
        </p:spPr>
        <p:txBody>
          <a:bodyPr wrap="square">
            <a:spAutoFit/>
          </a:bodyPr>
          <a:lstStyle/>
          <a:p>
            <a:r>
              <a:rPr lang="en-US" dirty="0">
                <a:latin typeface="Calibri" panose="020F0502020204030204" pitchFamily="34" charset="0"/>
                <a:ea typeface="Calibri" panose="020F0502020204030204" pitchFamily="34" charset="0"/>
                <a:cs typeface="Calibri" panose="020F0502020204030204" pitchFamily="34" charset="0"/>
              </a:rPr>
              <a:t>After importing the CSV file into WEKA, I first reviewed the data, then converted the relevant attributes from numeric to nominal, and normalized the variables to ensure consistent scaling across the dataset.</a:t>
            </a:r>
          </a:p>
        </p:txBody>
      </p:sp>
      <p:sp>
        <p:nvSpPr>
          <p:cNvPr id="2" name="TextBox 1">
            <a:extLst>
              <a:ext uri="{FF2B5EF4-FFF2-40B4-BE49-F238E27FC236}">
                <a16:creationId xmlns:a16="http://schemas.microsoft.com/office/drawing/2014/main" id="{91879579-94DF-146D-FED7-D583D5DF6659}"/>
              </a:ext>
            </a:extLst>
          </p:cNvPr>
          <p:cNvSpPr txBox="1"/>
          <p:nvPr/>
        </p:nvSpPr>
        <p:spPr>
          <a:xfrm>
            <a:off x="9840124" y="2377440"/>
            <a:ext cx="2189316" cy="769441"/>
          </a:xfrm>
          <a:prstGeom prst="rect">
            <a:avLst/>
          </a:prstGeom>
          <a:noFill/>
        </p:spPr>
        <p:txBody>
          <a:bodyPr wrap="square" rtlCol="0">
            <a:spAutoFit/>
          </a:bodyPr>
          <a:lstStyle/>
          <a:p>
            <a:r>
              <a:rPr lang="en-US" sz="4400" dirty="0">
                <a:highlight>
                  <a:srgbClr val="000000"/>
                </a:highlight>
              </a:rPr>
              <a:t>WEKA </a:t>
            </a:r>
          </a:p>
        </p:txBody>
      </p:sp>
    </p:spTree>
    <p:extLst>
      <p:ext uri="{BB962C8B-B14F-4D97-AF65-F5344CB8AC3E}">
        <p14:creationId xmlns:p14="http://schemas.microsoft.com/office/powerpoint/2010/main" val="509834072"/>
      </p:ext>
    </p:extLst>
  </p:cSld>
  <p:clrMapOvr>
    <a:masterClrMapping/>
  </p:clrMapOvr>
  <mc:AlternateContent xmlns:mc="http://schemas.openxmlformats.org/markup-compatibility/2006">
    <mc:Choice xmlns:p14="http://schemas.microsoft.com/office/powerpoint/2010/main" Requires="p14">
      <p:transition spd="slow" p14:dur="2000">
        <p14:reveal/>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omputer&#10;&#10;Description automatically generated">
            <a:extLst>
              <a:ext uri="{FF2B5EF4-FFF2-40B4-BE49-F238E27FC236}">
                <a16:creationId xmlns:a16="http://schemas.microsoft.com/office/drawing/2014/main" id="{214301DF-AF97-051A-C6CE-50A8021A371D}"/>
              </a:ext>
            </a:extLst>
          </p:cNvPr>
          <p:cNvPicPr>
            <a:picLocks noChangeAspect="1"/>
          </p:cNvPicPr>
          <p:nvPr/>
        </p:nvPicPr>
        <p:blipFill rotWithShape="1">
          <a:blip r:embed="rId2"/>
          <a:srcRect r="34958" b="11940"/>
          <a:stretch/>
        </p:blipFill>
        <p:spPr bwMode="auto">
          <a:xfrm>
            <a:off x="269240" y="1561818"/>
            <a:ext cx="6344920" cy="4831644"/>
          </a:xfrm>
          <a:prstGeom prst="rect">
            <a:avLst/>
          </a:prstGeom>
          <a:ln>
            <a:noFill/>
          </a:ln>
          <a:extLst>
            <a:ext uri="{53640926-AAD7-44D8-BBD7-CCE9431645EC}">
              <a14:shadowObscured xmlns:a14="http://schemas.microsoft.com/office/drawing/2010/main"/>
            </a:ext>
          </a:extLst>
        </p:spPr>
      </p:pic>
      <p:pic>
        <p:nvPicPr>
          <p:cNvPr id="5" name="Picture 4" descr="A screenshot of a computer&#10;&#10;Description automatically generated">
            <a:extLst>
              <a:ext uri="{FF2B5EF4-FFF2-40B4-BE49-F238E27FC236}">
                <a16:creationId xmlns:a16="http://schemas.microsoft.com/office/drawing/2014/main" id="{A1958F98-B752-C545-7FAB-CEADB6A1D88C}"/>
              </a:ext>
            </a:extLst>
          </p:cNvPr>
          <p:cNvPicPr>
            <a:picLocks noChangeAspect="1"/>
          </p:cNvPicPr>
          <p:nvPr/>
        </p:nvPicPr>
        <p:blipFill rotWithShape="1">
          <a:blip r:embed="rId3"/>
          <a:srcRect r="35641" b="13183"/>
          <a:stretch/>
        </p:blipFill>
        <p:spPr bwMode="auto">
          <a:xfrm>
            <a:off x="3123851" y="1599549"/>
            <a:ext cx="6269417" cy="4756181"/>
          </a:xfrm>
          <a:prstGeom prst="rect">
            <a:avLst/>
          </a:prstGeom>
          <a:ln>
            <a:noFill/>
          </a:ln>
          <a:extLst>
            <a:ext uri="{53640926-AAD7-44D8-BBD7-CCE9431645EC}">
              <a14:shadowObscured xmlns:a14="http://schemas.microsoft.com/office/drawing/2010/main"/>
            </a:ext>
          </a:extLst>
        </p:spPr>
      </p:pic>
      <p:pic>
        <p:nvPicPr>
          <p:cNvPr id="6" name="Picture 5" descr="A screenshot of a computer&#10;&#10;Description automatically generated">
            <a:extLst>
              <a:ext uri="{FF2B5EF4-FFF2-40B4-BE49-F238E27FC236}">
                <a16:creationId xmlns:a16="http://schemas.microsoft.com/office/drawing/2014/main" id="{F5DBA5AB-B2D4-88F6-3528-26952AA4D779}"/>
              </a:ext>
            </a:extLst>
          </p:cNvPr>
          <p:cNvPicPr>
            <a:picLocks noChangeAspect="1"/>
          </p:cNvPicPr>
          <p:nvPr/>
        </p:nvPicPr>
        <p:blipFill rotWithShape="1">
          <a:blip r:embed="rId4"/>
          <a:srcRect r="35812" b="13598"/>
          <a:stretch/>
        </p:blipFill>
        <p:spPr bwMode="auto">
          <a:xfrm>
            <a:off x="5582223" y="1561816"/>
            <a:ext cx="6331464" cy="4793913"/>
          </a:xfrm>
          <a:prstGeom prst="rect">
            <a:avLst/>
          </a:prstGeom>
          <a:ln>
            <a:noFill/>
          </a:ln>
          <a:extLst>
            <a:ext uri="{53640926-AAD7-44D8-BBD7-CCE9431645EC}">
              <a14:shadowObscured xmlns:a14="http://schemas.microsoft.com/office/drawing/2010/main"/>
            </a:ext>
          </a:extLst>
        </p:spPr>
      </p:pic>
      <p:sp>
        <p:nvSpPr>
          <p:cNvPr id="8" name="TextBox 7">
            <a:extLst>
              <a:ext uri="{FF2B5EF4-FFF2-40B4-BE49-F238E27FC236}">
                <a16:creationId xmlns:a16="http://schemas.microsoft.com/office/drawing/2014/main" id="{06CFCB33-E4AD-8519-D175-380B96E7C139}"/>
              </a:ext>
            </a:extLst>
          </p:cNvPr>
          <p:cNvSpPr txBox="1"/>
          <p:nvPr/>
        </p:nvSpPr>
        <p:spPr>
          <a:xfrm>
            <a:off x="269240" y="1166435"/>
            <a:ext cx="2255520" cy="369332"/>
          </a:xfrm>
          <a:prstGeom prst="rect">
            <a:avLst/>
          </a:prstGeom>
          <a:noFill/>
        </p:spPr>
        <p:txBody>
          <a:bodyPr wrap="square" rtlCol="0">
            <a:spAutoFit/>
          </a:bodyPr>
          <a:lstStyle/>
          <a:p>
            <a:r>
              <a:rPr lang="en-US" dirty="0">
                <a:highlight>
                  <a:srgbClr val="000000"/>
                </a:highlight>
              </a:rPr>
              <a:t>LOGISTIC</a:t>
            </a:r>
            <a:r>
              <a:rPr lang="en-US" dirty="0"/>
              <a:t> </a:t>
            </a:r>
          </a:p>
        </p:txBody>
      </p:sp>
      <p:sp>
        <p:nvSpPr>
          <p:cNvPr id="9" name="TextBox 8">
            <a:extLst>
              <a:ext uri="{FF2B5EF4-FFF2-40B4-BE49-F238E27FC236}">
                <a16:creationId xmlns:a16="http://schemas.microsoft.com/office/drawing/2014/main" id="{339576EE-4557-0B7C-E301-D490342CC088}"/>
              </a:ext>
            </a:extLst>
          </p:cNvPr>
          <p:cNvSpPr txBox="1"/>
          <p:nvPr/>
        </p:nvSpPr>
        <p:spPr>
          <a:xfrm>
            <a:off x="3123851" y="1177182"/>
            <a:ext cx="2997200" cy="369332"/>
          </a:xfrm>
          <a:prstGeom prst="rect">
            <a:avLst/>
          </a:prstGeom>
          <a:noFill/>
        </p:spPr>
        <p:txBody>
          <a:bodyPr wrap="square" rtlCol="0">
            <a:spAutoFit/>
          </a:bodyPr>
          <a:lstStyle/>
          <a:p>
            <a:r>
              <a:rPr lang="en-US" dirty="0">
                <a:highlight>
                  <a:srgbClr val="000000"/>
                </a:highlight>
              </a:rPr>
              <a:t>J48</a:t>
            </a:r>
            <a:r>
              <a:rPr lang="en-US" dirty="0"/>
              <a:t> </a:t>
            </a:r>
          </a:p>
        </p:txBody>
      </p:sp>
      <p:sp>
        <p:nvSpPr>
          <p:cNvPr id="10" name="TextBox 9">
            <a:extLst>
              <a:ext uri="{FF2B5EF4-FFF2-40B4-BE49-F238E27FC236}">
                <a16:creationId xmlns:a16="http://schemas.microsoft.com/office/drawing/2014/main" id="{07D20904-6A2E-279F-4FE5-D2824C9AAA90}"/>
              </a:ext>
            </a:extLst>
          </p:cNvPr>
          <p:cNvSpPr txBox="1"/>
          <p:nvPr/>
        </p:nvSpPr>
        <p:spPr>
          <a:xfrm>
            <a:off x="6014720" y="1173618"/>
            <a:ext cx="3220720" cy="369332"/>
          </a:xfrm>
          <a:prstGeom prst="rect">
            <a:avLst/>
          </a:prstGeom>
          <a:noFill/>
        </p:spPr>
        <p:txBody>
          <a:bodyPr wrap="square" rtlCol="0">
            <a:spAutoFit/>
          </a:bodyPr>
          <a:lstStyle/>
          <a:p>
            <a:r>
              <a:rPr lang="en-US" dirty="0">
                <a:highlight>
                  <a:srgbClr val="000000"/>
                </a:highlight>
              </a:rPr>
              <a:t>RANDOMFOREST</a:t>
            </a:r>
          </a:p>
        </p:txBody>
      </p:sp>
      <p:sp>
        <p:nvSpPr>
          <p:cNvPr id="2" name="TextBox 1">
            <a:extLst>
              <a:ext uri="{FF2B5EF4-FFF2-40B4-BE49-F238E27FC236}">
                <a16:creationId xmlns:a16="http://schemas.microsoft.com/office/drawing/2014/main" id="{DB720303-C447-5159-8FA2-BADE58296CAF}"/>
              </a:ext>
            </a:extLst>
          </p:cNvPr>
          <p:cNvSpPr txBox="1"/>
          <p:nvPr/>
        </p:nvSpPr>
        <p:spPr>
          <a:xfrm>
            <a:off x="1072522" y="233705"/>
            <a:ext cx="11119478" cy="461665"/>
          </a:xfrm>
          <a:prstGeom prst="rect">
            <a:avLst/>
          </a:prstGeom>
          <a:noFill/>
        </p:spPr>
        <p:txBody>
          <a:bodyPr wrap="square" rtlCol="0">
            <a:spAutoFit/>
          </a:bodyPr>
          <a:lstStyle/>
          <a:p>
            <a:r>
              <a:rPr lang="en-US" sz="2400" b="1" u="sng" dirty="0">
                <a:highlight>
                  <a:srgbClr val="000000"/>
                </a:highlight>
              </a:rPr>
              <a:t>PREDICTIVE MODELLING USING CLASSIFICATION ALGORITHMS</a:t>
            </a:r>
          </a:p>
        </p:txBody>
      </p:sp>
    </p:spTree>
    <p:extLst>
      <p:ext uri="{BB962C8B-B14F-4D97-AF65-F5344CB8AC3E}">
        <p14:creationId xmlns:p14="http://schemas.microsoft.com/office/powerpoint/2010/main" val="1523475429"/>
      </p:ext>
    </p:extLst>
  </p:cSld>
  <p:clrMapOvr>
    <a:masterClrMapping/>
  </p:clrMapOvr>
  <mc:AlternateContent xmlns:mc="http://schemas.openxmlformats.org/markup-compatibility/2006">
    <mc:Choice xmlns:p14="http://schemas.microsoft.com/office/powerpoint/2010/main" Requires="p14">
      <p:transition spd="slow" p14:dur="2000">
        <p14:revea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1000"/>
                                        <p:tgtEl>
                                          <p:spTgt spid="9"/>
                                        </p:tgtEl>
                                      </p:cBhvr>
                                    </p:animEffect>
                                    <p:anim calcmode="lin" valueType="num">
                                      <p:cBhvr>
                                        <p:cTn id="22" dur="1000" fill="hold"/>
                                        <p:tgtEl>
                                          <p:spTgt spid="9"/>
                                        </p:tgtEl>
                                        <p:attrNameLst>
                                          <p:attrName>ppt_x</p:attrName>
                                        </p:attrNameLst>
                                      </p:cBhvr>
                                      <p:tavLst>
                                        <p:tav tm="0">
                                          <p:val>
                                            <p:strVal val="#ppt_x"/>
                                          </p:val>
                                        </p:tav>
                                        <p:tav tm="100000">
                                          <p:val>
                                            <p:strVal val="#ppt_x"/>
                                          </p:val>
                                        </p:tav>
                                      </p:tavLst>
                                    </p:anim>
                                    <p:anim calcmode="lin" valueType="num">
                                      <p:cBhvr>
                                        <p:cTn id="23"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fade">
                                      <p:cBhvr>
                                        <p:cTn id="28" dur="1000"/>
                                        <p:tgtEl>
                                          <p:spTgt spid="5"/>
                                        </p:tgtEl>
                                      </p:cBhvr>
                                    </p:animEffect>
                                    <p:anim calcmode="lin" valueType="num">
                                      <p:cBhvr>
                                        <p:cTn id="29" dur="1000" fill="hold"/>
                                        <p:tgtEl>
                                          <p:spTgt spid="5"/>
                                        </p:tgtEl>
                                        <p:attrNameLst>
                                          <p:attrName>ppt_x</p:attrName>
                                        </p:attrNameLst>
                                      </p:cBhvr>
                                      <p:tavLst>
                                        <p:tav tm="0">
                                          <p:val>
                                            <p:strVal val="#ppt_x"/>
                                          </p:val>
                                        </p:tav>
                                        <p:tav tm="100000">
                                          <p:val>
                                            <p:strVal val="#ppt_x"/>
                                          </p:val>
                                        </p:tav>
                                      </p:tavLst>
                                    </p:anim>
                                    <p:anim calcmode="lin" valueType="num">
                                      <p:cBhvr>
                                        <p:cTn id="30"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fade">
                                      <p:cBhvr>
                                        <p:cTn id="35" dur="1000"/>
                                        <p:tgtEl>
                                          <p:spTgt spid="10"/>
                                        </p:tgtEl>
                                      </p:cBhvr>
                                    </p:animEffect>
                                    <p:anim calcmode="lin" valueType="num">
                                      <p:cBhvr>
                                        <p:cTn id="36" dur="1000" fill="hold"/>
                                        <p:tgtEl>
                                          <p:spTgt spid="10"/>
                                        </p:tgtEl>
                                        <p:attrNameLst>
                                          <p:attrName>ppt_x</p:attrName>
                                        </p:attrNameLst>
                                      </p:cBhvr>
                                      <p:tavLst>
                                        <p:tav tm="0">
                                          <p:val>
                                            <p:strVal val="#ppt_x"/>
                                          </p:val>
                                        </p:tav>
                                        <p:tav tm="100000">
                                          <p:val>
                                            <p:strVal val="#ppt_x"/>
                                          </p:val>
                                        </p:tav>
                                      </p:tavLst>
                                    </p:anim>
                                    <p:anim calcmode="lin" valueType="num">
                                      <p:cBhvr>
                                        <p:cTn id="37"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6"/>
                                        </p:tgtEl>
                                        <p:attrNameLst>
                                          <p:attrName>style.visibility</p:attrName>
                                        </p:attrNameLst>
                                      </p:cBhvr>
                                      <p:to>
                                        <p:strVal val="visible"/>
                                      </p:to>
                                    </p:set>
                                    <p:animEffect transition="in" filter="fade">
                                      <p:cBhvr>
                                        <p:cTn id="42" dur="1000"/>
                                        <p:tgtEl>
                                          <p:spTgt spid="6"/>
                                        </p:tgtEl>
                                      </p:cBhvr>
                                    </p:animEffect>
                                    <p:anim calcmode="lin" valueType="num">
                                      <p:cBhvr>
                                        <p:cTn id="43" dur="1000" fill="hold"/>
                                        <p:tgtEl>
                                          <p:spTgt spid="6"/>
                                        </p:tgtEl>
                                        <p:attrNameLst>
                                          <p:attrName>ppt_x</p:attrName>
                                        </p:attrNameLst>
                                      </p:cBhvr>
                                      <p:tavLst>
                                        <p:tav tm="0">
                                          <p:val>
                                            <p:strVal val="#ppt_x"/>
                                          </p:val>
                                        </p:tav>
                                        <p:tav tm="100000">
                                          <p:val>
                                            <p:strVal val="#ppt_x"/>
                                          </p:val>
                                        </p:tav>
                                      </p:tavLst>
                                    </p:anim>
                                    <p:anim calcmode="lin" valueType="num">
                                      <p:cBhvr>
                                        <p:cTn id="4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omputer&#10;&#10;Description automatically generated">
            <a:extLst>
              <a:ext uri="{FF2B5EF4-FFF2-40B4-BE49-F238E27FC236}">
                <a16:creationId xmlns:a16="http://schemas.microsoft.com/office/drawing/2014/main" id="{EAD635E8-8E69-3A88-172F-A4C652A0EA01}"/>
              </a:ext>
            </a:extLst>
          </p:cNvPr>
          <p:cNvPicPr>
            <a:picLocks noChangeAspect="1"/>
          </p:cNvPicPr>
          <p:nvPr/>
        </p:nvPicPr>
        <p:blipFill rotWithShape="1">
          <a:blip r:embed="rId2"/>
          <a:srcRect r="35299" b="14012"/>
          <a:stretch/>
        </p:blipFill>
        <p:spPr bwMode="auto">
          <a:xfrm>
            <a:off x="767079" y="868838"/>
            <a:ext cx="6849719" cy="5120323"/>
          </a:xfrm>
          <a:prstGeom prst="rect">
            <a:avLst/>
          </a:prstGeom>
          <a:ln>
            <a:noFill/>
          </a:ln>
          <a:extLst>
            <a:ext uri="{53640926-AAD7-44D8-BBD7-CCE9431645EC}">
              <a14:shadowObscured xmlns:a14="http://schemas.microsoft.com/office/drawing/2010/main"/>
            </a:ext>
          </a:extLst>
        </p:spPr>
      </p:pic>
      <p:pic>
        <p:nvPicPr>
          <p:cNvPr id="5" name="Picture 4" descr="A screenshot of a computer&#10;&#10;Description automatically generated">
            <a:extLst>
              <a:ext uri="{FF2B5EF4-FFF2-40B4-BE49-F238E27FC236}">
                <a16:creationId xmlns:a16="http://schemas.microsoft.com/office/drawing/2014/main" id="{4F942F16-8768-9369-A5A1-CAEE1EB921AF}"/>
              </a:ext>
            </a:extLst>
          </p:cNvPr>
          <p:cNvPicPr>
            <a:picLocks noChangeAspect="1"/>
          </p:cNvPicPr>
          <p:nvPr/>
        </p:nvPicPr>
        <p:blipFill rotWithShape="1">
          <a:blip r:embed="rId3"/>
          <a:srcRect r="35470" b="12561"/>
          <a:stretch/>
        </p:blipFill>
        <p:spPr bwMode="auto">
          <a:xfrm>
            <a:off x="4079239" y="868838"/>
            <a:ext cx="6718825" cy="5120323"/>
          </a:xfrm>
          <a:prstGeom prst="rect">
            <a:avLst/>
          </a:prstGeom>
          <a:ln>
            <a:noFill/>
          </a:ln>
          <a:extLst>
            <a:ext uri="{53640926-AAD7-44D8-BBD7-CCE9431645EC}">
              <a14:shadowObscured xmlns:a14="http://schemas.microsoft.com/office/drawing/2010/main"/>
            </a:ext>
          </a:extLst>
        </p:spPr>
      </p:pic>
      <p:sp>
        <p:nvSpPr>
          <p:cNvPr id="6" name="TextBox 5">
            <a:extLst>
              <a:ext uri="{FF2B5EF4-FFF2-40B4-BE49-F238E27FC236}">
                <a16:creationId xmlns:a16="http://schemas.microsoft.com/office/drawing/2014/main" id="{700ACD2E-3FBC-49AC-783B-21AF7DFB7B5C}"/>
              </a:ext>
            </a:extLst>
          </p:cNvPr>
          <p:cNvSpPr txBox="1"/>
          <p:nvPr/>
        </p:nvSpPr>
        <p:spPr>
          <a:xfrm>
            <a:off x="950898" y="499506"/>
            <a:ext cx="3241040" cy="369332"/>
          </a:xfrm>
          <a:prstGeom prst="rect">
            <a:avLst/>
          </a:prstGeom>
          <a:noFill/>
        </p:spPr>
        <p:txBody>
          <a:bodyPr wrap="square" rtlCol="0">
            <a:spAutoFit/>
          </a:bodyPr>
          <a:lstStyle/>
          <a:p>
            <a:r>
              <a:rPr lang="en-US" dirty="0">
                <a:highlight>
                  <a:srgbClr val="000000"/>
                </a:highlight>
              </a:rPr>
              <a:t>NAIVES BAYES </a:t>
            </a:r>
          </a:p>
        </p:txBody>
      </p:sp>
      <p:sp>
        <p:nvSpPr>
          <p:cNvPr id="7" name="TextBox 6">
            <a:extLst>
              <a:ext uri="{FF2B5EF4-FFF2-40B4-BE49-F238E27FC236}">
                <a16:creationId xmlns:a16="http://schemas.microsoft.com/office/drawing/2014/main" id="{7D5D0255-6B41-2A0E-6113-D1AC112F36CE}"/>
              </a:ext>
            </a:extLst>
          </p:cNvPr>
          <p:cNvSpPr txBox="1"/>
          <p:nvPr/>
        </p:nvSpPr>
        <p:spPr>
          <a:xfrm>
            <a:off x="4375757" y="489346"/>
            <a:ext cx="4487688" cy="369332"/>
          </a:xfrm>
          <a:prstGeom prst="rect">
            <a:avLst/>
          </a:prstGeom>
          <a:noFill/>
        </p:spPr>
        <p:txBody>
          <a:bodyPr wrap="square" rtlCol="0">
            <a:spAutoFit/>
          </a:bodyPr>
          <a:lstStyle/>
          <a:p>
            <a:r>
              <a:rPr lang="en-US" dirty="0">
                <a:highlight>
                  <a:srgbClr val="000000"/>
                </a:highlight>
              </a:rPr>
              <a:t>SUPPORT VECTOR MACHINE </a:t>
            </a:r>
          </a:p>
        </p:txBody>
      </p:sp>
    </p:spTree>
    <p:extLst>
      <p:ext uri="{BB962C8B-B14F-4D97-AF65-F5344CB8AC3E}">
        <p14:creationId xmlns:p14="http://schemas.microsoft.com/office/powerpoint/2010/main" val="2905129035"/>
      </p:ext>
    </p:extLst>
  </p:cSld>
  <p:clrMapOvr>
    <a:masterClrMapping/>
  </p:clrMapOvr>
  <mc:AlternateContent xmlns:mc="http://schemas.openxmlformats.org/markup-compatibility/2006">
    <mc:Choice xmlns:p14="http://schemas.microsoft.com/office/powerpoint/2010/main" Requires="p14">
      <p:transition spd="slow" p14:dur="2000">
        <p14:revea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7">
                                            <p:txEl>
                                              <p:pRg st="0" end="0"/>
                                            </p:txEl>
                                          </p:spTgt>
                                        </p:tgtEl>
                                        <p:attrNameLst>
                                          <p:attrName>style.visibility</p:attrName>
                                        </p:attrNameLst>
                                      </p:cBhvr>
                                      <p:to>
                                        <p:strVal val="visible"/>
                                      </p:to>
                                    </p:set>
                                    <p:animEffect transition="in" filter="fade">
                                      <p:cBhvr>
                                        <p:cTn id="21" dur="1000"/>
                                        <p:tgtEl>
                                          <p:spTgt spid="7">
                                            <p:txEl>
                                              <p:pRg st="0" end="0"/>
                                            </p:txEl>
                                          </p:spTgt>
                                        </p:tgtEl>
                                      </p:cBhvr>
                                    </p:animEffect>
                                    <p:anim calcmode="lin" valueType="num">
                                      <p:cBhvr>
                                        <p:cTn id="22"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23" dur="1000" fill="hold"/>
                                        <p:tgtEl>
                                          <p:spTgt spid="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fade">
                                      <p:cBhvr>
                                        <p:cTn id="28" dur="1000"/>
                                        <p:tgtEl>
                                          <p:spTgt spid="5"/>
                                        </p:tgtEl>
                                      </p:cBhvr>
                                    </p:animEffect>
                                    <p:anim calcmode="lin" valueType="num">
                                      <p:cBhvr>
                                        <p:cTn id="29" dur="1000" fill="hold"/>
                                        <p:tgtEl>
                                          <p:spTgt spid="5"/>
                                        </p:tgtEl>
                                        <p:attrNameLst>
                                          <p:attrName>ppt_x</p:attrName>
                                        </p:attrNameLst>
                                      </p:cBhvr>
                                      <p:tavLst>
                                        <p:tav tm="0">
                                          <p:val>
                                            <p:strVal val="#ppt_x"/>
                                          </p:val>
                                        </p:tav>
                                        <p:tav tm="100000">
                                          <p:val>
                                            <p:strVal val="#ppt_x"/>
                                          </p:val>
                                        </p:tav>
                                      </p:tavLst>
                                    </p:anim>
                                    <p:anim calcmode="lin" valueType="num">
                                      <p:cBhvr>
                                        <p:cTn id="30"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CA7EF02-69A5-373E-94BD-5657E4F9080A}"/>
              </a:ext>
            </a:extLst>
          </p:cNvPr>
          <p:cNvSpPr>
            <a:spLocks noGrp="1"/>
          </p:cNvSpPr>
          <p:nvPr>
            <p:ph type="title"/>
          </p:nvPr>
        </p:nvSpPr>
        <p:spPr>
          <a:xfrm>
            <a:off x="353962" y="227931"/>
            <a:ext cx="11969656" cy="1325563"/>
          </a:xfrm>
        </p:spPr>
        <p:txBody>
          <a:bodyPr>
            <a:normAutofit/>
          </a:bodyPr>
          <a:lstStyle/>
          <a:p>
            <a:r>
              <a:rPr lang="en-US" sz="4400" b="1" u="sng" dirty="0">
                <a:solidFill>
                  <a:schemeClr val="bg1"/>
                </a:solidFill>
                <a:effectLst/>
                <a:latin typeface="Calibri" panose="020F0502020204030204" pitchFamily="34" charset="0"/>
                <a:ea typeface="Calibri" panose="020F0502020204030204" pitchFamily="34" charset="0"/>
                <a:cs typeface="Calibri" panose="020F0502020204030204" pitchFamily="34" charset="0"/>
              </a:rPr>
              <a:t>Project</a:t>
            </a:r>
            <a:r>
              <a:rPr lang="en-US" sz="4400" b="1" u="sng" dirty="0">
                <a:solidFill>
                  <a:schemeClr val="bg1"/>
                </a:solidFill>
                <a:latin typeface="Calibri" panose="020F0502020204030204" pitchFamily="34" charset="0"/>
                <a:ea typeface="Calibri" panose="020F0502020204030204" pitchFamily="34" charset="0"/>
                <a:cs typeface="Calibri" panose="020F0502020204030204" pitchFamily="34" charset="0"/>
              </a:rPr>
              <a:t> – </a:t>
            </a:r>
            <a:r>
              <a:rPr lang="en-US" sz="4400" b="1" u="sng" dirty="0">
                <a:solidFill>
                  <a:schemeClr val="bg1"/>
                </a:solidFill>
                <a:effectLst/>
                <a:latin typeface="Calibri" panose="020F0502020204030204" pitchFamily="34" charset="0"/>
                <a:ea typeface="Calibri" panose="020F0502020204030204" pitchFamily="34" charset="0"/>
                <a:cs typeface="Calibri" panose="020F0502020204030204" pitchFamily="34" charset="0"/>
              </a:rPr>
              <a:t>Data</a:t>
            </a:r>
            <a:r>
              <a:rPr lang="en-US" sz="4400" b="1" u="sng" dirty="0">
                <a:solidFill>
                  <a:schemeClr val="bg1"/>
                </a:solidFill>
                <a:latin typeface="Calibri" panose="020F0502020204030204" pitchFamily="34" charset="0"/>
                <a:ea typeface="Calibri" panose="020F0502020204030204" pitchFamily="34" charset="0"/>
                <a:cs typeface="Calibri" panose="020F0502020204030204" pitchFamily="34" charset="0"/>
              </a:rPr>
              <a:t> Analysis on Drug Review Dataset  </a:t>
            </a:r>
          </a:p>
        </p:txBody>
      </p:sp>
      <p:graphicFrame>
        <p:nvGraphicFramePr>
          <p:cNvPr id="11" name="TextBox 8">
            <a:extLst>
              <a:ext uri="{FF2B5EF4-FFF2-40B4-BE49-F238E27FC236}">
                <a16:creationId xmlns:a16="http://schemas.microsoft.com/office/drawing/2014/main" id="{90D48A17-3A78-B392-C945-9F646BD3642F}"/>
              </a:ext>
            </a:extLst>
          </p:cNvPr>
          <p:cNvGraphicFramePr/>
          <p:nvPr>
            <p:extLst>
              <p:ext uri="{D42A27DB-BD31-4B8C-83A1-F6EECF244321}">
                <p14:modId xmlns:p14="http://schemas.microsoft.com/office/powerpoint/2010/main" val="3568597670"/>
              </p:ext>
            </p:extLst>
          </p:nvPr>
        </p:nvGraphicFramePr>
        <p:xfrm>
          <a:off x="353962" y="1553494"/>
          <a:ext cx="10954568" cy="483209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89146361"/>
      </p:ext>
    </p:extLst>
  </p:cSld>
  <p:clrMapOvr>
    <a:masterClrMapping/>
  </p:clrMapOvr>
  <mc:AlternateContent xmlns:mc="http://schemas.openxmlformats.org/markup-compatibility/2006">
    <mc:Choice xmlns:p14="http://schemas.microsoft.com/office/powerpoint/2010/main" Requires="p14">
      <p:transition spd="slow" p14:dur="2000">
        <p14:reveal/>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438E23F-442F-0F0F-B892-895FFCDC4E12}"/>
              </a:ext>
            </a:extLst>
          </p:cNvPr>
          <p:cNvSpPr txBox="1"/>
          <p:nvPr/>
        </p:nvSpPr>
        <p:spPr>
          <a:xfrm>
            <a:off x="6451830" y="1838523"/>
            <a:ext cx="5444121" cy="4247317"/>
          </a:xfrm>
          <a:prstGeom prst="rect">
            <a:avLst/>
          </a:prstGeom>
          <a:noFill/>
        </p:spPr>
        <p:txBody>
          <a:bodyPr wrap="square">
            <a:spAutoFit/>
          </a:bodyPr>
          <a:lstStyle/>
          <a:p>
            <a:r>
              <a:rPr lang="en-US" dirty="0">
                <a:latin typeface="Calibri" panose="020F0502020204030204" pitchFamily="34" charset="0"/>
                <a:ea typeface="Calibri" panose="020F0502020204030204" pitchFamily="34" charset="0"/>
                <a:cs typeface="Calibri" panose="020F0502020204030204" pitchFamily="34" charset="0"/>
              </a:rPr>
              <a:t>In this analysis, clustering was utilized to organize similar data points according to their shared characteristics. After performing the clustering, the dataset was divided into four distinct clusters: Cluster 0 with 392 instances, Cluster 1 with 377 instances, Cluster 2 with 132 instances, and Cluster 3 with 599 instances. These clusters were then analyzed to reveal how different instances, such as various drugs, associated conditions, or patient sentiments, were grouped together. Clustering not only simplifies the dataset but also enhances the accuracy of subsequent analyses. When combined with classification techniques, clustering can improve the performance of predictive models by grouping similar instances, thereby providing a more nuanced understanding of the data.</a:t>
            </a:r>
          </a:p>
        </p:txBody>
      </p:sp>
      <p:pic>
        <p:nvPicPr>
          <p:cNvPr id="6" name="Picture 5" descr="A screenshot of a computer&#10;&#10;Description automatically generated">
            <a:extLst>
              <a:ext uri="{FF2B5EF4-FFF2-40B4-BE49-F238E27FC236}">
                <a16:creationId xmlns:a16="http://schemas.microsoft.com/office/drawing/2014/main" id="{804918FA-E3DB-5559-BCDE-B453E8695A44}"/>
              </a:ext>
            </a:extLst>
          </p:cNvPr>
          <p:cNvPicPr>
            <a:picLocks noChangeAspect="1"/>
          </p:cNvPicPr>
          <p:nvPr/>
        </p:nvPicPr>
        <p:blipFill rotWithShape="1">
          <a:blip r:embed="rId2"/>
          <a:srcRect t="-6268" r="35299" b="11940"/>
          <a:stretch/>
        </p:blipFill>
        <p:spPr bwMode="auto">
          <a:xfrm>
            <a:off x="191565" y="-152400"/>
            <a:ext cx="5948680" cy="4877996"/>
          </a:xfrm>
          <a:prstGeom prst="rect">
            <a:avLst/>
          </a:prstGeom>
          <a:ln>
            <a:noFill/>
          </a:ln>
          <a:extLst>
            <a:ext uri="{53640926-AAD7-44D8-BBD7-CCE9431645EC}">
              <a14:shadowObscured xmlns:a14="http://schemas.microsoft.com/office/drawing/2010/main"/>
            </a:ext>
          </a:extLst>
        </p:spPr>
      </p:pic>
      <p:pic>
        <p:nvPicPr>
          <p:cNvPr id="7" name="Picture 6" descr="A screenshot of a computer&#10;&#10;Description automatically generated">
            <a:extLst>
              <a:ext uri="{FF2B5EF4-FFF2-40B4-BE49-F238E27FC236}">
                <a16:creationId xmlns:a16="http://schemas.microsoft.com/office/drawing/2014/main" id="{E0CB7523-E64C-518A-A7AB-581A77B3663E}"/>
              </a:ext>
            </a:extLst>
          </p:cNvPr>
          <p:cNvPicPr>
            <a:picLocks noChangeAspect="1"/>
          </p:cNvPicPr>
          <p:nvPr/>
        </p:nvPicPr>
        <p:blipFill rotWithShape="1">
          <a:blip r:embed="rId3"/>
          <a:srcRect l="50000" t="57694" b="8624"/>
          <a:stretch/>
        </p:blipFill>
        <p:spPr bwMode="auto">
          <a:xfrm>
            <a:off x="763597" y="4940152"/>
            <a:ext cx="4804615" cy="1820210"/>
          </a:xfrm>
          <a:prstGeom prst="rect">
            <a:avLst/>
          </a:prstGeom>
          <a:ln>
            <a:noFill/>
          </a:ln>
          <a:extLst>
            <a:ext uri="{53640926-AAD7-44D8-BBD7-CCE9431645EC}">
              <a14:shadowObscured xmlns:a14="http://schemas.microsoft.com/office/drawing/2010/main"/>
            </a:ext>
          </a:extLst>
        </p:spPr>
      </p:pic>
      <p:sp>
        <p:nvSpPr>
          <p:cNvPr id="8" name="TextBox 7">
            <a:extLst>
              <a:ext uri="{FF2B5EF4-FFF2-40B4-BE49-F238E27FC236}">
                <a16:creationId xmlns:a16="http://schemas.microsoft.com/office/drawing/2014/main" id="{D56562FC-33D9-C700-9579-4972E22B4712}"/>
              </a:ext>
            </a:extLst>
          </p:cNvPr>
          <p:cNvSpPr txBox="1"/>
          <p:nvPr/>
        </p:nvSpPr>
        <p:spPr>
          <a:xfrm>
            <a:off x="7630159" y="772160"/>
            <a:ext cx="5303521" cy="707886"/>
          </a:xfrm>
          <a:prstGeom prst="rect">
            <a:avLst/>
          </a:prstGeom>
          <a:noFill/>
        </p:spPr>
        <p:txBody>
          <a:bodyPr wrap="square" rtlCol="0">
            <a:spAutoFit/>
          </a:bodyPr>
          <a:lstStyle/>
          <a:p>
            <a:r>
              <a:rPr lang="en-US" sz="4000" b="1" u="sng" dirty="0">
                <a:highlight>
                  <a:srgbClr val="000000"/>
                </a:highlight>
              </a:rPr>
              <a:t>CLUSTERING</a:t>
            </a:r>
          </a:p>
        </p:txBody>
      </p:sp>
    </p:spTree>
    <p:extLst>
      <p:ext uri="{BB962C8B-B14F-4D97-AF65-F5344CB8AC3E}">
        <p14:creationId xmlns:p14="http://schemas.microsoft.com/office/powerpoint/2010/main" val="1211372140"/>
      </p:ext>
    </p:extLst>
  </p:cSld>
  <p:clrMapOvr>
    <a:masterClrMapping/>
  </p:clrMapOvr>
  <mc:AlternateContent xmlns:mc="http://schemas.openxmlformats.org/markup-compatibility/2006">
    <mc:Choice xmlns:p14="http://schemas.microsoft.com/office/powerpoint/2010/main" Requires="p14">
      <p:transition spd="slow" p14:dur="2000">
        <p14:reveal/>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3C2C3E7-BC7D-F0A7-091A-A8CB5181952A}"/>
              </a:ext>
            </a:extLst>
          </p:cNvPr>
          <p:cNvSpPr txBox="1"/>
          <p:nvPr/>
        </p:nvSpPr>
        <p:spPr>
          <a:xfrm>
            <a:off x="432619" y="250712"/>
            <a:ext cx="4532671" cy="601255"/>
          </a:xfrm>
          <a:prstGeom prst="rect">
            <a:avLst/>
          </a:prstGeom>
          <a:noFill/>
        </p:spPr>
        <p:txBody>
          <a:bodyPr wrap="square">
            <a:spAutoFit/>
          </a:bodyPr>
          <a:lstStyle/>
          <a:p>
            <a:pPr marR="0" lvl="0">
              <a:lnSpc>
                <a:spcPct val="107000"/>
              </a:lnSpc>
              <a:spcBef>
                <a:spcPts val="0"/>
              </a:spcBef>
              <a:spcAft>
                <a:spcPts val="800"/>
              </a:spcAft>
            </a:pPr>
            <a:r>
              <a:rPr lang="en-US" sz="3200" b="1" u="sng" dirty="0">
                <a:effectLst/>
                <a:highlight>
                  <a:srgbClr val="000000"/>
                </a:highlight>
                <a:latin typeface="Aptos" panose="020B0004020202020204" pitchFamily="34" charset="0"/>
                <a:ea typeface="Aptos" panose="020B0004020202020204" pitchFamily="34" charset="0"/>
                <a:cs typeface="Times New Roman" panose="02020603050405020304" pitchFamily="18" charset="0"/>
              </a:rPr>
              <a:t>WEKA EXPERIMENTER </a:t>
            </a:r>
            <a:endParaRPr lang="en-US" sz="3200" dirty="0">
              <a:effectLst/>
              <a:highlight>
                <a:srgbClr val="000000"/>
              </a:highlight>
              <a:latin typeface="Aptos" panose="020B0004020202020204" pitchFamily="34" charset="0"/>
              <a:ea typeface="Aptos" panose="020B0004020202020204" pitchFamily="34" charset="0"/>
              <a:cs typeface="Times New Roman" panose="02020603050405020304" pitchFamily="18" charset="0"/>
            </a:endParaRPr>
          </a:p>
        </p:txBody>
      </p:sp>
      <p:pic>
        <p:nvPicPr>
          <p:cNvPr id="6" name="Picture 5" descr="A screenshot of a computer&#10;&#10;Description automatically generated">
            <a:extLst>
              <a:ext uri="{FF2B5EF4-FFF2-40B4-BE49-F238E27FC236}">
                <a16:creationId xmlns:a16="http://schemas.microsoft.com/office/drawing/2014/main" id="{74A0F10E-76BA-B2FF-2C13-4968AC98406D}"/>
              </a:ext>
            </a:extLst>
          </p:cNvPr>
          <p:cNvPicPr>
            <a:picLocks noChangeAspect="1"/>
          </p:cNvPicPr>
          <p:nvPr/>
        </p:nvPicPr>
        <p:blipFill rotWithShape="1">
          <a:blip r:embed="rId2"/>
          <a:srcRect r="1528" b="32538"/>
          <a:stretch/>
        </p:blipFill>
        <p:spPr bwMode="auto">
          <a:xfrm>
            <a:off x="323818" y="991557"/>
            <a:ext cx="11310872" cy="4358323"/>
          </a:xfrm>
          <a:prstGeom prst="rect">
            <a:avLst/>
          </a:prstGeom>
          <a:ln>
            <a:noFill/>
          </a:ln>
          <a:extLst>
            <a:ext uri="{53640926-AAD7-44D8-BBD7-CCE9431645EC}">
              <a14:shadowObscured xmlns:a14="http://schemas.microsoft.com/office/drawing/2010/main"/>
            </a:ext>
          </a:extLst>
        </p:spPr>
      </p:pic>
      <p:sp>
        <p:nvSpPr>
          <p:cNvPr id="8" name="TextBox 7">
            <a:extLst>
              <a:ext uri="{FF2B5EF4-FFF2-40B4-BE49-F238E27FC236}">
                <a16:creationId xmlns:a16="http://schemas.microsoft.com/office/drawing/2014/main" id="{D6A51AB7-D56D-5769-07BB-1A02397EAF68}"/>
              </a:ext>
            </a:extLst>
          </p:cNvPr>
          <p:cNvSpPr txBox="1"/>
          <p:nvPr/>
        </p:nvSpPr>
        <p:spPr>
          <a:xfrm>
            <a:off x="1751481" y="5404778"/>
            <a:ext cx="9340645" cy="923330"/>
          </a:xfrm>
          <a:prstGeom prst="rect">
            <a:avLst/>
          </a:prstGeom>
          <a:noFill/>
        </p:spPr>
        <p:txBody>
          <a:bodyPr wrap="square">
            <a:spAutoFit/>
          </a:bodyPr>
          <a:lstStyle/>
          <a:p>
            <a:r>
              <a:rPr lang="en-US" dirty="0">
                <a:solidFill>
                  <a:srgbClr val="002060"/>
                </a:solidFill>
                <a:latin typeface="Calibri" panose="020F0502020204030204" pitchFamily="34" charset="0"/>
                <a:ea typeface="Calibri" panose="020F0502020204030204" pitchFamily="34" charset="0"/>
                <a:cs typeface="Calibri" panose="020F0502020204030204" pitchFamily="34" charset="0"/>
              </a:rPr>
              <a:t>R</a:t>
            </a:r>
            <a:r>
              <a:rPr lang="en-US" sz="1800" dirty="0">
                <a:solidFill>
                  <a:srgbClr val="002060"/>
                </a:solidFill>
                <a:effectLst/>
                <a:latin typeface="Calibri" panose="020F0502020204030204" pitchFamily="34" charset="0"/>
                <a:ea typeface="Calibri" panose="020F0502020204030204" pitchFamily="34" charset="0"/>
                <a:cs typeface="Calibri" panose="020F0502020204030204" pitchFamily="34" charset="0"/>
              </a:rPr>
              <a:t>esults indicate that the J48 decision tree model achieved 100% accuracy, while the other models, including Logistic Regression, Random Forest, Naive Bayes, and SMO, also performed well but with slightly lower accuracy. </a:t>
            </a:r>
            <a:endParaRPr lang="en-US" dirty="0">
              <a:solidFill>
                <a:srgbClr val="002060"/>
              </a:solidFill>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616340870"/>
      </p:ext>
    </p:extLst>
  </p:cSld>
  <p:clrMapOvr>
    <a:masterClrMapping/>
  </p:clrMapOvr>
  <mc:AlternateContent xmlns:mc="http://schemas.openxmlformats.org/markup-compatibility/2006">
    <mc:Choice xmlns:p14="http://schemas.microsoft.com/office/powerpoint/2010/main" Requires="p14">
      <p:transition spd="slow" p14:dur="2000">
        <p14:reveal/>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omputer&#10;&#10;Description automatically generated">
            <a:extLst>
              <a:ext uri="{FF2B5EF4-FFF2-40B4-BE49-F238E27FC236}">
                <a16:creationId xmlns:a16="http://schemas.microsoft.com/office/drawing/2014/main" id="{5A2C364B-44F9-C4FA-5084-6CD2D2B398F6}"/>
              </a:ext>
            </a:extLst>
          </p:cNvPr>
          <p:cNvPicPr>
            <a:picLocks noChangeAspect="1"/>
          </p:cNvPicPr>
          <p:nvPr/>
        </p:nvPicPr>
        <p:blipFill rotWithShape="1">
          <a:blip r:embed="rId2"/>
          <a:srcRect l="13441" t="12940" r="12117" b="7795"/>
          <a:stretch/>
        </p:blipFill>
        <p:spPr bwMode="auto">
          <a:xfrm>
            <a:off x="4100050" y="1868128"/>
            <a:ext cx="7826478" cy="4687081"/>
          </a:xfrm>
          <a:prstGeom prst="rect">
            <a:avLst/>
          </a:prstGeom>
          <a:ln>
            <a:noFill/>
          </a:ln>
          <a:extLst>
            <a:ext uri="{53640926-AAD7-44D8-BBD7-CCE9431645EC}">
              <a14:shadowObscured xmlns:a14="http://schemas.microsoft.com/office/drawing/2010/main"/>
            </a:ext>
          </a:extLst>
        </p:spPr>
      </p:pic>
      <p:sp>
        <p:nvSpPr>
          <p:cNvPr id="6" name="TextBox 5">
            <a:extLst>
              <a:ext uri="{FF2B5EF4-FFF2-40B4-BE49-F238E27FC236}">
                <a16:creationId xmlns:a16="http://schemas.microsoft.com/office/drawing/2014/main" id="{CAF17A6E-F635-EA55-494C-05642B8D1BCD}"/>
              </a:ext>
            </a:extLst>
          </p:cNvPr>
          <p:cNvSpPr txBox="1"/>
          <p:nvPr/>
        </p:nvSpPr>
        <p:spPr>
          <a:xfrm>
            <a:off x="265472" y="302791"/>
            <a:ext cx="6096000" cy="601255"/>
          </a:xfrm>
          <a:prstGeom prst="rect">
            <a:avLst/>
          </a:prstGeom>
          <a:noFill/>
        </p:spPr>
        <p:txBody>
          <a:bodyPr wrap="square">
            <a:spAutoFit/>
          </a:bodyPr>
          <a:lstStyle/>
          <a:p>
            <a:pPr marR="0" lvl="0">
              <a:lnSpc>
                <a:spcPct val="107000"/>
              </a:lnSpc>
              <a:spcBef>
                <a:spcPts val="0"/>
              </a:spcBef>
              <a:spcAft>
                <a:spcPts val="800"/>
              </a:spcAft>
            </a:pPr>
            <a:r>
              <a:rPr lang="en-US" sz="3200" b="1" u="sng" dirty="0">
                <a:effectLst/>
                <a:highlight>
                  <a:srgbClr val="000000"/>
                </a:highlight>
                <a:latin typeface="Aptos" panose="020B0004020202020204" pitchFamily="34" charset="0"/>
                <a:ea typeface="Aptos" panose="020B0004020202020204" pitchFamily="34" charset="0"/>
                <a:cs typeface="Times New Roman" panose="02020603050405020304" pitchFamily="18" charset="0"/>
              </a:rPr>
              <a:t>WEKA KNOWLEDGE FLOW </a:t>
            </a:r>
            <a:endParaRPr lang="en-US" sz="3200" dirty="0">
              <a:effectLst/>
              <a:highlight>
                <a:srgbClr val="000000"/>
              </a:highlight>
              <a:latin typeface="Aptos" panose="020B0004020202020204" pitchFamily="34" charset="0"/>
              <a:ea typeface="Aptos" panose="020B0004020202020204" pitchFamily="34" charset="0"/>
              <a:cs typeface="Times New Roman" panose="02020603050405020304" pitchFamily="18" charset="0"/>
            </a:endParaRPr>
          </a:p>
        </p:txBody>
      </p:sp>
      <p:pic>
        <p:nvPicPr>
          <p:cNvPr id="8" name="Picture 7">
            <a:extLst>
              <a:ext uri="{FF2B5EF4-FFF2-40B4-BE49-F238E27FC236}">
                <a16:creationId xmlns:a16="http://schemas.microsoft.com/office/drawing/2014/main" id="{EB10F149-C485-71D1-11DB-333F5E5AC4E6}"/>
              </a:ext>
            </a:extLst>
          </p:cNvPr>
          <p:cNvPicPr>
            <a:picLocks noChangeAspect="1"/>
          </p:cNvPicPr>
          <p:nvPr/>
        </p:nvPicPr>
        <p:blipFill rotWithShape="1">
          <a:blip r:embed="rId3"/>
          <a:srcRect t="13182" r="47823" b="27703"/>
          <a:stretch/>
        </p:blipFill>
        <p:spPr>
          <a:xfrm>
            <a:off x="132736" y="1039128"/>
            <a:ext cx="6361472" cy="4054034"/>
          </a:xfrm>
          <a:prstGeom prst="rect">
            <a:avLst/>
          </a:prstGeom>
        </p:spPr>
      </p:pic>
    </p:spTree>
    <p:extLst>
      <p:ext uri="{BB962C8B-B14F-4D97-AF65-F5344CB8AC3E}">
        <p14:creationId xmlns:p14="http://schemas.microsoft.com/office/powerpoint/2010/main" val="4003520816"/>
      </p:ext>
    </p:extLst>
  </p:cSld>
  <p:clrMapOvr>
    <a:masterClrMapping/>
  </p:clrMapOvr>
  <mc:AlternateContent xmlns:mc="http://schemas.openxmlformats.org/markup-compatibility/2006">
    <mc:Choice xmlns:p14="http://schemas.microsoft.com/office/powerpoint/2010/main" Requires="p14">
      <p:transition spd="slow" p14:dur="2000">
        <p14:revea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additive="base">
                                        <p:cTn id="14" dur="500" fill="hold"/>
                                        <p:tgtEl>
                                          <p:spTgt spid="8"/>
                                        </p:tgtEl>
                                        <p:attrNameLst>
                                          <p:attrName>ppt_x</p:attrName>
                                        </p:attrNameLst>
                                      </p:cBhvr>
                                      <p:tavLst>
                                        <p:tav tm="0">
                                          <p:val>
                                            <p:strVal val="#ppt_x"/>
                                          </p:val>
                                        </p:tav>
                                        <p:tav tm="100000">
                                          <p:val>
                                            <p:strVal val="#ppt_x"/>
                                          </p:val>
                                        </p:tav>
                                      </p:tavLst>
                                    </p:anim>
                                    <p:anim calcmode="lin" valueType="num">
                                      <p:cBhvr additive="base">
                                        <p:cTn id="15"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54BC5A-70D6-CBD5-2638-10D14382A858}"/>
              </a:ext>
            </a:extLst>
          </p:cNvPr>
          <p:cNvSpPr>
            <a:spLocks noGrp="1"/>
          </p:cNvSpPr>
          <p:nvPr>
            <p:ph type="title"/>
          </p:nvPr>
        </p:nvSpPr>
        <p:spPr>
          <a:xfrm>
            <a:off x="409022" y="365126"/>
            <a:ext cx="11027328" cy="667262"/>
          </a:xfrm>
        </p:spPr>
        <p:txBody>
          <a:bodyPr>
            <a:normAutofit fontScale="90000"/>
          </a:bodyPr>
          <a:lstStyle/>
          <a:p>
            <a:r>
              <a:rPr lang="en-US" sz="4400" b="1" u="sng" dirty="0">
                <a:highlight>
                  <a:srgbClr val="000000"/>
                </a:highlight>
              </a:rPr>
              <a:t>RESULTS</a:t>
            </a:r>
            <a:r>
              <a:rPr lang="en-US" dirty="0">
                <a:highlight>
                  <a:srgbClr val="000000"/>
                </a:highlight>
              </a:rPr>
              <a:t> </a:t>
            </a:r>
          </a:p>
        </p:txBody>
      </p:sp>
      <p:graphicFrame>
        <p:nvGraphicFramePr>
          <p:cNvPr id="4" name="Content Placeholder 3">
            <a:extLst>
              <a:ext uri="{FF2B5EF4-FFF2-40B4-BE49-F238E27FC236}">
                <a16:creationId xmlns:a16="http://schemas.microsoft.com/office/drawing/2014/main" id="{280AA0A8-607F-898A-5B75-0089C3D6EC14}"/>
              </a:ext>
            </a:extLst>
          </p:cNvPr>
          <p:cNvGraphicFramePr>
            <a:graphicFrameLocks noGrp="1"/>
          </p:cNvGraphicFramePr>
          <p:nvPr>
            <p:ph idx="1"/>
            <p:extLst>
              <p:ext uri="{D42A27DB-BD31-4B8C-83A1-F6EECF244321}">
                <p14:modId xmlns:p14="http://schemas.microsoft.com/office/powerpoint/2010/main" val="1399648686"/>
              </p:ext>
            </p:extLst>
          </p:nvPr>
        </p:nvGraphicFramePr>
        <p:xfrm>
          <a:off x="300867" y="1534233"/>
          <a:ext cx="6619560" cy="3945920"/>
        </p:xfrm>
        <a:graphic>
          <a:graphicData uri="http://schemas.openxmlformats.org/drawingml/2006/table">
            <a:tbl>
              <a:tblPr firstRow="1" firstCol="1" bandRow="1">
                <a:tableStyleId>{5C22544A-7EE6-4342-B048-85BDC9FD1C3A}</a:tableStyleId>
              </a:tblPr>
              <a:tblGrid>
                <a:gridCol w="1103260">
                  <a:extLst>
                    <a:ext uri="{9D8B030D-6E8A-4147-A177-3AD203B41FA5}">
                      <a16:colId xmlns:a16="http://schemas.microsoft.com/office/drawing/2014/main" val="926275528"/>
                    </a:ext>
                  </a:extLst>
                </a:gridCol>
                <a:gridCol w="1103260">
                  <a:extLst>
                    <a:ext uri="{9D8B030D-6E8A-4147-A177-3AD203B41FA5}">
                      <a16:colId xmlns:a16="http://schemas.microsoft.com/office/drawing/2014/main" val="3494283331"/>
                    </a:ext>
                  </a:extLst>
                </a:gridCol>
                <a:gridCol w="1103260">
                  <a:extLst>
                    <a:ext uri="{9D8B030D-6E8A-4147-A177-3AD203B41FA5}">
                      <a16:colId xmlns:a16="http://schemas.microsoft.com/office/drawing/2014/main" val="2678546734"/>
                    </a:ext>
                  </a:extLst>
                </a:gridCol>
                <a:gridCol w="1103260">
                  <a:extLst>
                    <a:ext uri="{9D8B030D-6E8A-4147-A177-3AD203B41FA5}">
                      <a16:colId xmlns:a16="http://schemas.microsoft.com/office/drawing/2014/main" val="4015113025"/>
                    </a:ext>
                  </a:extLst>
                </a:gridCol>
                <a:gridCol w="1103260">
                  <a:extLst>
                    <a:ext uri="{9D8B030D-6E8A-4147-A177-3AD203B41FA5}">
                      <a16:colId xmlns:a16="http://schemas.microsoft.com/office/drawing/2014/main" val="2516738548"/>
                    </a:ext>
                  </a:extLst>
                </a:gridCol>
                <a:gridCol w="1103260">
                  <a:extLst>
                    <a:ext uri="{9D8B030D-6E8A-4147-A177-3AD203B41FA5}">
                      <a16:colId xmlns:a16="http://schemas.microsoft.com/office/drawing/2014/main" val="2369733486"/>
                    </a:ext>
                  </a:extLst>
                </a:gridCol>
              </a:tblGrid>
              <a:tr h="674983">
                <a:tc>
                  <a:txBody>
                    <a:bodyPr/>
                    <a:lstStyle/>
                    <a:p>
                      <a:pPr marL="0" marR="0">
                        <a:lnSpc>
                          <a:spcPct val="107000"/>
                        </a:lnSpc>
                        <a:spcBef>
                          <a:spcPts val="0"/>
                        </a:spcBef>
                        <a:spcAft>
                          <a:spcPts val="800"/>
                        </a:spcAft>
                      </a:pPr>
                      <a:r>
                        <a:rPr lang="en-US" sz="1100" dirty="0">
                          <a:effectLst/>
                        </a:rPr>
                        <a:t>Model</a:t>
                      </a:r>
                      <a:endParaRPr lang="en-US" sz="1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800"/>
                        </a:spcAft>
                      </a:pPr>
                      <a:r>
                        <a:rPr lang="en-US" sz="1100">
                          <a:effectLst/>
                        </a:rPr>
                        <a:t>Precision (Class 0)</a:t>
                      </a:r>
                      <a:endParaRPr lang="en-US" sz="1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800"/>
                        </a:spcAft>
                      </a:pPr>
                      <a:r>
                        <a:rPr lang="en-US" sz="1100">
                          <a:effectLst/>
                        </a:rPr>
                        <a:t>Precision (Class 1)</a:t>
                      </a:r>
                      <a:endParaRPr lang="en-US" sz="1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800"/>
                        </a:spcAft>
                      </a:pPr>
                      <a:r>
                        <a:rPr lang="en-US" sz="1100">
                          <a:effectLst/>
                        </a:rPr>
                        <a:t>Recall (Class 0)</a:t>
                      </a:r>
                      <a:endParaRPr lang="en-US" sz="1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800"/>
                        </a:spcAft>
                      </a:pPr>
                      <a:r>
                        <a:rPr lang="en-US" sz="1100">
                          <a:effectLst/>
                        </a:rPr>
                        <a:t>Recall (Class 1)</a:t>
                      </a:r>
                      <a:endParaRPr lang="en-US" sz="1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800"/>
                        </a:spcAft>
                      </a:pPr>
                      <a:r>
                        <a:rPr lang="en-US" sz="1100">
                          <a:effectLst/>
                        </a:rPr>
                        <a:t>ROC Area</a:t>
                      </a:r>
                      <a:endParaRPr lang="en-US" sz="1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8063671"/>
                  </a:ext>
                </a:extLst>
              </a:tr>
              <a:tr h="756263">
                <a:tc>
                  <a:txBody>
                    <a:bodyPr/>
                    <a:lstStyle/>
                    <a:p>
                      <a:pPr marL="0" marR="0">
                        <a:lnSpc>
                          <a:spcPct val="107000"/>
                        </a:lnSpc>
                        <a:spcBef>
                          <a:spcPts val="0"/>
                        </a:spcBef>
                        <a:spcAft>
                          <a:spcPts val="800"/>
                        </a:spcAft>
                      </a:pPr>
                      <a:r>
                        <a:rPr lang="en-US" sz="1100">
                          <a:effectLst/>
                        </a:rPr>
                        <a:t>Logistic Regression</a:t>
                      </a:r>
                      <a:endParaRPr lang="en-US" sz="1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800"/>
                        </a:spcAft>
                      </a:pPr>
                      <a:r>
                        <a:rPr lang="en-US" sz="1100">
                          <a:effectLst/>
                        </a:rPr>
                        <a:t>0.923</a:t>
                      </a:r>
                      <a:endParaRPr lang="en-US" sz="1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800"/>
                        </a:spcAft>
                      </a:pPr>
                      <a:r>
                        <a:rPr lang="en-US" sz="1100">
                          <a:effectLst/>
                        </a:rPr>
                        <a:t>0.971</a:t>
                      </a:r>
                      <a:endParaRPr lang="en-US" sz="1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800"/>
                        </a:spcAft>
                      </a:pPr>
                      <a:r>
                        <a:rPr lang="en-US" sz="1100" dirty="0">
                          <a:effectLst/>
                        </a:rPr>
                        <a:t>0.945</a:t>
                      </a:r>
                      <a:endParaRPr lang="en-US" sz="1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800"/>
                        </a:spcAft>
                      </a:pPr>
                      <a:r>
                        <a:rPr lang="en-US" sz="1100">
                          <a:effectLst/>
                        </a:rPr>
                        <a:t>0.960</a:t>
                      </a:r>
                      <a:endParaRPr lang="en-US" sz="1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800"/>
                        </a:spcAft>
                      </a:pPr>
                      <a:r>
                        <a:rPr lang="en-US" sz="1100">
                          <a:effectLst/>
                        </a:rPr>
                        <a:t>0.985</a:t>
                      </a:r>
                      <a:endParaRPr lang="en-US" sz="1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539085100"/>
                  </a:ext>
                </a:extLst>
              </a:tr>
              <a:tr h="756263">
                <a:tc>
                  <a:txBody>
                    <a:bodyPr/>
                    <a:lstStyle/>
                    <a:p>
                      <a:pPr marL="0" marR="0">
                        <a:lnSpc>
                          <a:spcPct val="107000"/>
                        </a:lnSpc>
                        <a:spcBef>
                          <a:spcPts val="0"/>
                        </a:spcBef>
                        <a:spcAft>
                          <a:spcPts val="800"/>
                        </a:spcAft>
                      </a:pPr>
                      <a:r>
                        <a:rPr lang="en-US" sz="1100">
                          <a:effectLst/>
                        </a:rPr>
                        <a:t>J48 Decision Tree</a:t>
                      </a:r>
                      <a:endParaRPr lang="en-US" sz="1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800"/>
                        </a:spcAft>
                      </a:pPr>
                      <a:r>
                        <a:rPr lang="en-US" sz="1100">
                          <a:effectLst/>
                        </a:rPr>
                        <a:t>1.000</a:t>
                      </a:r>
                      <a:endParaRPr lang="en-US" sz="1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800"/>
                        </a:spcAft>
                      </a:pPr>
                      <a:r>
                        <a:rPr lang="en-US" sz="1100">
                          <a:effectLst/>
                        </a:rPr>
                        <a:t>1.000</a:t>
                      </a:r>
                      <a:endParaRPr lang="en-US" sz="1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800"/>
                        </a:spcAft>
                      </a:pPr>
                      <a:r>
                        <a:rPr lang="en-US" sz="1100">
                          <a:effectLst/>
                        </a:rPr>
                        <a:t>1.000</a:t>
                      </a:r>
                      <a:endParaRPr lang="en-US" sz="1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800"/>
                        </a:spcAft>
                      </a:pPr>
                      <a:r>
                        <a:rPr lang="en-US" sz="1100">
                          <a:effectLst/>
                        </a:rPr>
                        <a:t>1.000</a:t>
                      </a:r>
                      <a:endParaRPr lang="en-US" sz="1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800"/>
                        </a:spcAft>
                      </a:pPr>
                      <a:r>
                        <a:rPr lang="en-US" sz="1100">
                          <a:effectLst/>
                        </a:rPr>
                        <a:t>1.000</a:t>
                      </a:r>
                      <a:endParaRPr lang="en-US" sz="1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382132990"/>
                  </a:ext>
                </a:extLst>
              </a:tr>
              <a:tr h="756263">
                <a:tc>
                  <a:txBody>
                    <a:bodyPr/>
                    <a:lstStyle/>
                    <a:p>
                      <a:pPr marL="0" marR="0">
                        <a:lnSpc>
                          <a:spcPct val="107000"/>
                        </a:lnSpc>
                        <a:spcBef>
                          <a:spcPts val="0"/>
                        </a:spcBef>
                        <a:spcAft>
                          <a:spcPts val="800"/>
                        </a:spcAft>
                      </a:pPr>
                      <a:r>
                        <a:rPr lang="en-US" sz="1100">
                          <a:effectLst/>
                        </a:rPr>
                        <a:t>Random Forest</a:t>
                      </a:r>
                      <a:endParaRPr lang="en-US" sz="1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800"/>
                        </a:spcAft>
                      </a:pPr>
                      <a:r>
                        <a:rPr lang="en-US" sz="1100">
                          <a:effectLst/>
                        </a:rPr>
                        <a:t>1.000</a:t>
                      </a:r>
                      <a:endParaRPr lang="en-US" sz="1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800"/>
                        </a:spcAft>
                      </a:pPr>
                      <a:r>
                        <a:rPr lang="en-US" sz="1100">
                          <a:effectLst/>
                        </a:rPr>
                        <a:t>0.916</a:t>
                      </a:r>
                      <a:endParaRPr lang="en-US" sz="1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800"/>
                        </a:spcAft>
                      </a:pPr>
                      <a:r>
                        <a:rPr lang="en-US" sz="1100">
                          <a:effectLst/>
                        </a:rPr>
                        <a:t>0.821</a:t>
                      </a:r>
                      <a:endParaRPr lang="en-US" sz="1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800"/>
                        </a:spcAft>
                      </a:pPr>
                      <a:r>
                        <a:rPr lang="en-US" sz="1100">
                          <a:effectLst/>
                        </a:rPr>
                        <a:t>1.000</a:t>
                      </a:r>
                      <a:endParaRPr lang="en-US" sz="1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800"/>
                        </a:spcAft>
                      </a:pPr>
                      <a:r>
                        <a:rPr lang="en-US" sz="1100">
                          <a:effectLst/>
                        </a:rPr>
                        <a:t>1.000</a:t>
                      </a:r>
                      <a:endParaRPr lang="en-US" sz="1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522954924"/>
                  </a:ext>
                </a:extLst>
              </a:tr>
              <a:tr h="501074">
                <a:tc>
                  <a:txBody>
                    <a:bodyPr/>
                    <a:lstStyle/>
                    <a:p>
                      <a:pPr marL="0" marR="0">
                        <a:lnSpc>
                          <a:spcPct val="107000"/>
                        </a:lnSpc>
                        <a:spcBef>
                          <a:spcPts val="0"/>
                        </a:spcBef>
                        <a:spcAft>
                          <a:spcPts val="800"/>
                        </a:spcAft>
                      </a:pPr>
                      <a:r>
                        <a:rPr lang="en-US" sz="1100">
                          <a:effectLst/>
                        </a:rPr>
                        <a:t>Naive Bayes</a:t>
                      </a:r>
                      <a:endParaRPr lang="en-US" sz="1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800"/>
                        </a:spcAft>
                      </a:pPr>
                      <a:r>
                        <a:rPr lang="en-US" sz="1100">
                          <a:effectLst/>
                        </a:rPr>
                        <a:t>0.955</a:t>
                      </a:r>
                      <a:endParaRPr lang="en-US" sz="1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800"/>
                        </a:spcAft>
                      </a:pPr>
                      <a:r>
                        <a:rPr lang="en-US" sz="1100">
                          <a:effectLst/>
                        </a:rPr>
                        <a:t>0.995</a:t>
                      </a:r>
                      <a:endParaRPr lang="en-US" sz="1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800"/>
                        </a:spcAft>
                      </a:pPr>
                      <a:r>
                        <a:rPr lang="en-US" sz="1100">
                          <a:effectLst/>
                        </a:rPr>
                        <a:t>0.990</a:t>
                      </a:r>
                      <a:endParaRPr lang="en-US" sz="1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800"/>
                        </a:spcAft>
                      </a:pPr>
                      <a:r>
                        <a:rPr lang="en-US" sz="1100">
                          <a:effectLst/>
                        </a:rPr>
                        <a:t>0.976</a:t>
                      </a:r>
                      <a:endParaRPr lang="en-US" sz="1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800"/>
                        </a:spcAft>
                      </a:pPr>
                      <a:r>
                        <a:rPr lang="en-US" sz="1100">
                          <a:effectLst/>
                        </a:rPr>
                        <a:t>0.999</a:t>
                      </a:r>
                      <a:endParaRPr lang="en-US" sz="1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742377493"/>
                  </a:ext>
                </a:extLst>
              </a:tr>
              <a:tr h="501074">
                <a:tc>
                  <a:txBody>
                    <a:bodyPr/>
                    <a:lstStyle/>
                    <a:p>
                      <a:pPr marL="0" marR="0">
                        <a:lnSpc>
                          <a:spcPct val="107000"/>
                        </a:lnSpc>
                        <a:spcBef>
                          <a:spcPts val="0"/>
                        </a:spcBef>
                        <a:spcAft>
                          <a:spcPts val="800"/>
                        </a:spcAft>
                      </a:pPr>
                      <a:r>
                        <a:rPr lang="en-US" sz="1100">
                          <a:effectLst/>
                        </a:rPr>
                        <a:t>SMO (SVM)</a:t>
                      </a:r>
                      <a:endParaRPr lang="en-US" sz="1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800"/>
                        </a:spcAft>
                      </a:pPr>
                      <a:r>
                        <a:rPr lang="en-US" sz="1100">
                          <a:effectLst/>
                        </a:rPr>
                        <a:t>0.994</a:t>
                      </a:r>
                      <a:endParaRPr lang="en-US" sz="1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800"/>
                        </a:spcAft>
                      </a:pPr>
                      <a:r>
                        <a:rPr lang="en-US" sz="1100">
                          <a:effectLst/>
                        </a:rPr>
                        <a:t>0.992</a:t>
                      </a:r>
                      <a:endParaRPr lang="en-US" sz="1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800"/>
                        </a:spcAft>
                      </a:pPr>
                      <a:r>
                        <a:rPr lang="en-US" sz="1100">
                          <a:effectLst/>
                        </a:rPr>
                        <a:t>0.984</a:t>
                      </a:r>
                      <a:endParaRPr lang="en-US" sz="1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800"/>
                        </a:spcAft>
                      </a:pPr>
                      <a:r>
                        <a:rPr lang="en-US" sz="1100">
                          <a:effectLst/>
                        </a:rPr>
                        <a:t>0.997</a:t>
                      </a:r>
                      <a:endParaRPr lang="en-US" sz="1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800"/>
                        </a:spcAft>
                      </a:pPr>
                      <a:r>
                        <a:rPr lang="en-US" sz="1100" dirty="0">
                          <a:effectLst/>
                        </a:rPr>
                        <a:t>0.984</a:t>
                      </a:r>
                      <a:endParaRPr lang="en-US" sz="1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403880082"/>
                  </a:ext>
                </a:extLst>
              </a:tr>
            </a:tbl>
          </a:graphicData>
        </a:graphic>
      </p:graphicFrame>
      <p:sp>
        <p:nvSpPr>
          <p:cNvPr id="8" name="TextBox 7">
            <a:extLst>
              <a:ext uri="{FF2B5EF4-FFF2-40B4-BE49-F238E27FC236}">
                <a16:creationId xmlns:a16="http://schemas.microsoft.com/office/drawing/2014/main" id="{BEA304C7-7379-9A8A-6894-A36914DAE587}"/>
              </a:ext>
            </a:extLst>
          </p:cNvPr>
          <p:cNvSpPr txBox="1"/>
          <p:nvPr/>
        </p:nvSpPr>
        <p:spPr>
          <a:xfrm>
            <a:off x="7230031" y="1314685"/>
            <a:ext cx="4515629" cy="4893647"/>
          </a:xfrm>
          <a:prstGeom prst="rect">
            <a:avLst/>
          </a:prstGeom>
          <a:noFill/>
        </p:spPr>
        <p:txBody>
          <a:bodyPr wrap="square">
            <a:spAutoFit/>
          </a:bodyPr>
          <a:lstStyle/>
          <a:p>
            <a:r>
              <a:rPr lang="en-US" sz="2400" dirty="0">
                <a:latin typeface="Calibri" panose="020F0502020204030204" pitchFamily="34" charset="0"/>
                <a:ea typeface="Calibri" panose="020F0502020204030204" pitchFamily="34" charset="0"/>
                <a:cs typeface="Calibri" panose="020F0502020204030204" pitchFamily="34" charset="0"/>
              </a:rPr>
              <a:t>The J48 Decision Tree model demonstrates the best overall performance, achieving 100% accuracy, precision, recall, F-measure, and ROC Area. This means it perfectly classified all instances in the dataset without any errors. The model stands out because it attained perfect scores across all metrics, indicating that it correctly identified all instances in both classes with no false positives or negatives. </a:t>
            </a:r>
          </a:p>
        </p:txBody>
      </p:sp>
    </p:spTree>
    <p:extLst>
      <p:ext uri="{BB962C8B-B14F-4D97-AF65-F5344CB8AC3E}">
        <p14:creationId xmlns:p14="http://schemas.microsoft.com/office/powerpoint/2010/main" val="2647779903"/>
      </p:ext>
    </p:extLst>
  </p:cSld>
  <p:clrMapOvr>
    <a:masterClrMapping/>
  </p:clrMapOvr>
  <mc:AlternateContent xmlns:mc="http://schemas.openxmlformats.org/markup-compatibility/2006">
    <mc:Choice xmlns:p14="http://schemas.microsoft.com/office/powerpoint/2010/main" Requires="p14">
      <p:transition spd="slow" p14:dur="2000">
        <p14:reveal/>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able 8">
            <a:extLst>
              <a:ext uri="{FF2B5EF4-FFF2-40B4-BE49-F238E27FC236}">
                <a16:creationId xmlns:a16="http://schemas.microsoft.com/office/drawing/2014/main" id="{ECA21550-6EDB-0FB8-ABA4-CFF6D5DC524D}"/>
              </a:ext>
            </a:extLst>
          </p:cNvPr>
          <p:cNvGraphicFramePr>
            <a:graphicFrameLocks noGrp="1"/>
          </p:cNvGraphicFramePr>
          <p:nvPr>
            <p:extLst>
              <p:ext uri="{D42A27DB-BD31-4B8C-83A1-F6EECF244321}">
                <p14:modId xmlns:p14="http://schemas.microsoft.com/office/powerpoint/2010/main" val="2343095239"/>
              </p:ext>
            </p:extLst>
          </p:nvPr>
        </p:nvGraphicFramePr>
        <p:xfrm>
          <a:off x="400810" y="2514600"/>
          <a:ext cx="6114290" cy="4118820"/>
        </p:xfrm>
        <a:graphic>
          <a:graphicData uri="http://schemas.openxmlformats.org/drawingml/2006/table">
            <a:tbl>
              <a:tblPr firstRow="1" bandRow="1">
                <a:tableStyleId>{5C22544A-7EE6-4342-B048-85BDC9FD1C3A}</a:tableStyleId>
              </a:tblPr>
              <a:tblGrid>
                <a:gridCol w="2268713">
                  <a:extLst>
                    <a:ext uri="{9D8B030D-6E8A-4147-A177-3AD203B41FA5}">
                      <a16:colId xmlns:a16="http://schemas.microsoft.com/office/drawing/2014/main" val="3921705705"/>
                    </a:ext>
                  </a:extLst>
                </a:gridCol>
                <a:gridCol w="1807480">
                  <a:extLst>
                    <a:ext uri="{9D8B030D-6E8A-4147-A177-3AD203B41FA5}">
                      <a16:colId xmlns:a16="http://schemas.microsoft.com/office/drawing/2014/main" val="3303032418"/>
                    </a:ext>
                  </a:extLst>
                </a:gridCol>
                <a:gridCol w="2038097">
                  <a:extLst>
                    <a:ext uri="{9D8B030D-6E8A-4147-A177-3AD203B41FA5}">
                      <a16:colId xmlns:a16="http://schemas.microsoft.com/office/drawing/2014/main" val="2658848305"/>
                    </a:ext>
                  </a:extLst>
                </a:gridCol>
              </a:tblGrid>
              <a:tr h="744613">
                <a:tc>
                  <a:txBody>
                    <a:bodyPr/>
                    <a:lstStyle/>
                    <a:p>
                      <a:r>
                        <a:rPr lang="en-US" dirty="0"/>
                        <a:t>SENTIMENT CLASS</a:t>
                      </a:r>
                    </a:p>
                  </a:txBody>
                  <a:tcPr/>
                </a:tc>
                <a:tc>
                  <a:txBody>
                    <a:bodyPr/>
                    <a:lstStyle/>
                    <a:p>
                      <a:r>
                        <a:rPr lang="en-US" dirty="0"/>
                        <a:t>TYPE</a:t>
                      </a:r>
                    </a:p>
                  </a:txBody>
                  <a:tcPr/>
                </a:tc>
                <a:tc>
                  <a:txBody>
                    <a:bodyPr/>
                    <a:lstStyle/>
                    <a:p>
                      <a:r>
                        <a:rPr lang="en-US" dirty="0"/>
                        <a:t>INSTANCES </a:t>
                      </a:r>
                    </a:p>
                  </a:txBody>
                  <a:tcPr/>
                </a:tc>
                <a:extLst>
                  <a:ext uri="{0D108BD9-81ED-4DB2-BD59-A6C34878D82A}">
                    <a16:rowId xmlns:a16="http://schemas.microsoft.com/office/drawing/2014/main" val="2282208533"/>
                  </a:ext>
                </a:extLst>
              </a:tr>
              <a:tr h="1108929">
                <a:tc>
                  <a:txBody>
                    <a:bodyPr/>
                    <a:lstStyle/>
                    <a:p>
                      <a:r>
                        <a:rPr lang="en-US" dirty="0"/>
                        <a:t>1</a:t>
                      </a:r>
                    </a:p>
                  </a:txBody>
                  <a:tcPr/>
                </a:tc>
                <a:tc>
                  <a:txBody>
                    <a:bodyPr/>
                    <a:lstStyle/>
                    <a:p>
                      <a:r>
                        <a:rPr lang="en-US" dirty="0"/>
                        <a:t>POSITIVE</a:t>
                      </a:r>
                    </a:p>
                  </a:txBody>
                  <a:tcPr/>
                </a:tc>
                <a:tc>
                  <a:txBody>
                    <a:bodyPr/>
                    <a:lstStyle/>
                    <a:p>
                      <a:r>
                        <a:rPr lang="en-US" dirty="0"/>
                        <a:t>313</a:t>
                      </a:r>
                    </a:p>
                  </a:txBody>
                  <a:tcPr/>
                </a:tc>
                <a:extLst>
                  <a:ext uri="{0D108BD9-81ED-4DB2-BD59-A6C34878D82A}">
                    <a16:rowId xmlns:a16="http://schemas.microsoft.com/office/drawing/2014/main" val="3555105596"/>
                  </a:ext>
                </a:extLst>
              </a:tr>
              <a:tr h="1108929">
                <a:tc>
                  <a:txBody>
                    <a:bodyPr/>
                    <a:lstStyle/>
                    <a:p>
                      <a:r>
                        <a:rPr lang="en-US" dirty="0"/>
                        <a:t>0</a:t>
                      </a:r>
                    </a:p>
                  </a:txBody>
                  <a:tcPr/>
                </a:tc>
                <a:tc>
                  <a:txBody>
                    <a:bodyPr/>
                    <a:lstStyle/>
                    <a:p>
                      <a:r>
                        <a:rPr lang="en-US" dirty="0"/>
                        <a:t>NEUTRAL</a:t>
                      </a:r>
                    </a:p>
                  </a:txBody>
                  <a:tcPr/>
                </a:tc>
                <a:tc>
                  <a:txBody>
                    <a:bodyPr/>
                    <a:lstStyle/>
                    <a:p>
                      <a:r>
                        <a:rPr lang="en-US" dirty="0"/>
                        <a:t>987</a:t>
                      </a:r>
                    </a:p>
                  </a:txBody>
                  <a:tcPr/>
                </a:tc>
                <a:extLst>
                  <a:ext uri="{0D108BD9-81ED-4DB2-BD59-A6C34878D82A}">
                    <a16:rowId xmlns:a16="http://schemas.microsoft.com/office/drawing/2014/main" val="3367284700"/>
                  </a:ext>
                </a:extLst>
              </a:tr>
              <a:tr h="1156349">
                <a:tc>
                  <a:txBody>
                    <a:bodyPr/>
                    <a:lstStyle/>
                    <a:p>
                      <a:r>
                        <a:rPr lang="en-US" dirty="0"/>
                        <a:t>-1</a:t>
                      </a:r>
                    </a:p>
                  </a:txBody>
                  <a:tcPr/>
                </a:tc>
                <a:tc>
                  <a:txBody>
                    <a:bodyPr/>
                    <a:lstStyle/>
                    <a:p>
                      <a:r>
                        <a:rPr lang="en-US" dirty="0"/>
                        <a:t>NEGATIVE</a:t>
                      </a:r>
                    </a:p>
                  </a:txBody>
                  <a:tcPr/>
                </a:tc>
                <a:tc>
                  <a:txBody>
                    <a:bodyPr/>
                    <a:lstStyle/>
                    <a:p>
                      <a:r>
                        <a:rPr lang="en-US" dirty="0"/>
                        <a:t>200</a:t>
                      </a:r>
                    </a:p>
                  </a:txBody>
                  <a:tcPr/>
                </a:tc>
                <a:extLst>
                  <a:ext uri="{0D108BD9-81ED-4DB2-BD59-A6C34878D82A}">
                    <a16:rowId xmlns:a16="http://schemas.microsoft.com/office/drawing/2014/main" val="3945131437"/>
                  </a:ext>
                </a:extLst>
              </a:tr>
            </a:tbl>
          </a:graphicData>
        </a:graphic>
      </p:graphicFrame>
      <p:graphicFrame>
        <p:nvGraphicFramePr>
          <p:cNvPr id="10" name="Table 9">
            <a:extLst>
              <a:ext uri="{FF2B5EF4-FFF2-40B4-BE49-F238E27FC236}">
                <a16:creationId xmlns:a16="http://schemas.microsoft.com/office/drawing/2014/main" id="{B6D30DB3-3C40-4AB4-2004-FC3CE3512C70}"/>
              </a:ext>
            </a:extLst>
          </p:cNvPr>
          <p:cNvGraphicFramePr>
            <a:graphicFrameLocks noGrp="1"/>
          </p:cNvGraphicFramePr>
          <p:nvPr>
            <p:extLst>
              <p:ext uri="{D42A27DB-BD31-4B8C-83A1-F6EECF244321}">
                <p14:modId xmlns:p14="http://schemas.microsoft.com/office/powerpoint/2010/main" val="230898202"/>
              </p:ext>
            </p:extLst>
          </p:nvPr>
        </p:nvGraphicFramePr>
        <p:xfrm>
          <a:off x="6689588" y="2498745"/>
          <a:ext cx="5101602" cy="4118821"/>
        </p:xfrm>
        <a:graphic>
          <a:graphicData uri="http://schemas.openxmlformats.org/drawingml/2006/table">
            <a:tbl>
              <a:tblPr firstRow="1" bandRow="1">
                <a:tableStyleId>{7DF18680-E054-41AD-8BC1-D1AEF772440D}</a:tableStyleId>
              </a:tblPr>
              <a:tblGrid>
                <a:gridCol w="1700534">
                  <a:extLst>
                    <a:ext uri="{9D8B030D-6E8A-4147-A177-3AD203B41FA5}">
                      <a16:colId xmlns:a16="http://schemas.microsoft.com/office/drawing/2014/main" val="1935817741"/>
                    </a:ext>
                  </a:extLst>
                </a:gridCol>
                <a:gridCol w="1700534">
                  <a:extLst>
                    <a:ext uri="{9D8B030D-6E8A-4147-A177-3AD203B41FA5}">
                      <a16:colId xmlns:a16="http://schemas.microsoft.com/office/drawing/2014/main" val="2917374623"/>
                    </a:ext>
                  </a:extLst>
                </a:gridCol>
                <a:gridCol w="1700534">
                  <a:extLst>
                    <a:ext uri="{9D8B030D-6E8A-4147-A177-3AD203B41FA5}">
                      <a16:colId xmlns:a16="http://schemas.microsoft.com/office/drawing/2014/main" val="2330297770"/>
                    </a:ext>
                  </a:extLst>
                </a:gridCol>
              </a:tblGrid>
              <a:tr h="1404067">
                <a:tc>
                  <a:txBody>
                    <a:bodyPr/>
                    <a:lstStyle/>
                    <a:p>
                      <a:r>
                        <a:rPr lang="en-US" dirty="0"/>
                        <a:t>RATING CLASS</a:t>
                      </a:r>
                    </a:p>
                  </a:txBody>
                  <a:tcPr/>
                </a:tc>
                <a:tc>
                  <a:txBody>
                    <a:bodyPr/>
                    <a:lstStyle/>
                    <a:p>
                      <a:r>
                        <a:rPr lang="en-US" dirty="0"/>
                        <a:t>TYPE</a:t>
                      </a:r>
                    </a:p>
                  </a:txBody>
                  <a:tcPr/>
                </a:tc>
                <a:tc>
                  <a:txBody>
                    <a:bodyPr/>
                    <a:lstStyle/>
                    <a:p>
                      <a:r>
                        <a:rPr lang="en-US" dirty="0"/>
                        <a:t>INSTANCES</a:t>
                      </a:r>
                    </a:p>
                  </a:txBody>
                  <a:tcPr/>
                </a:tc>
                <a:extLst>
                  <a:ext uri="{0D108BD9-81ED-4DB2-BD59-A6C34878D82A}">
                    <a16:rowId xmlns:a16="http://schemas.microsoft.com/office/drawing/2014/main" val="797010180"/>
                  </a:ext>
                </a:extLst>
              </a:tr>
              <a:tr h="1357377">
                <a:tc>
                  <a:txBody>
                    <a:bodyPr/>
                    <a:lstStyle/>
                    <a:p>
                      <a:r>
                        <a:rPr lang="en-US" dirty="0"/>
                        <a:t>1</a:t>
                      </a:r>
                    </a:p>
                  </a:txBody>
                  <a:tcPr/>
                </a:tc>
                <a:tc>
                  <a:txBody>
                    <a:bodyPr/>
                    <a:lstStyle/>
                    <a:p>
                      <a:r>
                        <a:rPr lang="en-US" dirty="0"/>
                        <a:t>HIGH</a:t>
                      </a:r>
                    </a:p>
                  </a:txBody>
                  <a:tcPr/>
                </a:tc>
                <a:tc>
                  <a:txBody>
                    <a:bodyPr/>
                    <a:lstStyle/>
                    <a:p>
                      <a:r>
                        <a:rPr lang="en-US" dirty="0"/>
                        <a:t>991</a:t>
                      </a:r>
                    </a:p>
                  </a:txBody>
                  <a:tcPr/>
                </a:tc>
                <a:extLst>
                  <a:ext uri="{0D108BD9-81ED-4DB2-BD59-A6C34878D82A}">
                    <a16:rowId xmlns:a16="http://schemas.microsoft.com/office/drawing/2014/main" val="551533360"/>
                  </a:ext>
                </a:extLst>
              </a:tr>
              <a:tr h="1357377">
                <a:tc>
                  <a:txBody>
                    <a:bodyPr/>
                    <a:lstStyle/>
                    <a:p>
                      <a:r>
                        <a:rPr lang="en-US" dirty="0"/>
                        <a:t>0</a:t>
                      </a:r>
                    </a:p>
                  </a:txBody>
                  <a:tcPr/>
                </a:tc>
                <a:tc>
                  <a:txBody>
                    <a:bodyPr/>
                    <a:lstStyle/>
                    <a:p>
                      <a:r>
                        <a:rPr lang="en-US" dirty="0"/>
                        <a:t>LOW</a:t>
                      </a:r>
                    </a:p>
                  </a:txBody>
                  <a:tcPr/>
                </a:tc>
                <a:tc>
                  <a:txBody>
                    <a:bodyPr/>
                    <a:lstStyle/>
                    <a:p>
                      <a:r>
                        <a:rPr lang="en-US" dirty="0"/>
                        <a:t>509</a:t>
                      </a:r>
                    </a:p>
                  </a:txBody>
                  <a:tcPr/>
                </a:tc>
                <a:extLst>
                  <a:ext uri="{0D108BD9-81ED-4DB2-BD59-A6C34878D82A}">
                    <a16:rowId xmlns:a16="http://schemas.microsoft.com/office/drawing/2014/main" val="2807003425"/>
                  </a:ext>
                </a:extLst>
              </a:tr>
            </a:tbl>
          </a:graphicData>
        </a:graphic>
      </p:graphicFrame>
      <p:sp>
        <p:nvSpPr>
          <p:cNvPr id="12" name="TextBox 11">
            <a:extLst>
              <a:ext uri="{FF2B5EF4-FFF2-40B4-BE49-F238E27FC236}">
                <a16:creationId xmlns:a16="http://schemas.microsoft.com/office/drawing/2014/main" id="{536B16E5-D45B-2C86-2490-08D4CA34A531}"/>
              </a:ext>
            </a:extLst>
          </p:cNvPr>
          <p:cNvSpPr txBox="1"/>
          <p:nvPr/>
        </p:nvSpPr>
        <p:spPr>
          <a:xfrm>
            <a:off x="496335" y="749700"/>
            <a:ext cx="11220919" cy="1200329"/>
          </a:xfrm>
          <a:prstGeom prst="rect">
            <a:avLst/>
          </a:prstGeom>
          <a:noFill/>
        </p:spPr>
        <p:txBody>
          <a:bodyPr wrap="square">
            <a:spAutoFit/>
          </a:bodyPr>
          <a:lstStyle/>
          <a:p>
            <a:r>
              <a:rPr lang="en-US" sz="2400" dirty="0">
                <a:solidFill>
                  <a:schemeClr val="bg1"/>
                </a:solidFill>
                <a:latin typeface="Calibri" panose="020F0502020204030204" pitchFamily="34" charset="0"/>
                <a:ea typeface="Calibri" panose="020F0502020204030204" pitchFamily="34" charset="0"/>
                <a:cs typeface="Calibri" panose="020F0502020204030204" pitchFamily="34" charset="0"/>
              </a:rPr>
              <a:t>These tables provide a clear summary of the sentiment and satisfaction levels associated with the drugs in your dataset, helping to highlight the overall perception and effectiveness of the drugs according to patient reviews.</a:t>
            </a:r>
          </a:p>
        </p:txBody>
      </p:sp>
    </p:spTree>
    <p:extLst>
      <p:ext uri="{BB962C8B-B14F-4D97-AF65-F5344CB8AC3E}">
        <p14:creationId xmlns:p14="http://schemas.microsoft.com/office/powerpoint/2010/main" val="3283421304"/>
      </p:ext>
    </p:extLst>
  </p:cSld>
  <p:clrMapOvr>
    <a:masterClrMapping/>
  </p:clrMapOvr>
  <mc:AlternateContent xmlns:mc="http://schemas.openxmlformats.org/markup-compatibility/2006">
    <mc:Choice xmlns:p14="http://schemas.microsoft.com/office/powerpoint/2010/main" Requires="p14">
      <p:transition spd="slow" p14:dur="2000">
        <p14:reveal/>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A00F1E-C69E-6473-8F0B-42DB5162BCB8}"/>
              </a:ext>
            </a:extLst>
          </p:cNvPr>
          <p:cNvSpPr>
            <a:spLocks noGrp="1"/>
          </p:cNvSpPr>
          <p:nvPr>
            <p:ph type="title"/>
          </p:nvPr>
        </p:nvSpPr>
        <p:spPr>
          <a:xfrm>
            <a:off x="3500776" y="433952"/>
            <a:ext cx="4758321" cy="893404"/>
          </a:xfrm>
        </p:spPr>
        <p:txBody>
          <a:bodyPr/>
          <a:lstStyle/>
          <a:p>
            <a:r>
              <a:rPr lang="en-US" u="sng" dirty="0">
                <a:solidFill>
                  <a:schemeClr val="accent6">
                    <a:lumMod val="20000"/>
                    <a:lumOff val="80000"/>
                  </a:schemeClr>
                </a:solidFill>
                <a:highlight>
                  <a:srgbClr val="000000"/>
                </a:highlight>
              </a:rPr>
              <a:t>CONCLUSION</a:t>
            </a:r>
          </a:p>
        </p:txBody>
      </p:sp>
      <p:sp>
        <p:nvSpPr>
          <p:cNvPr id="3" name="Content Placeholder 2">
            <a:extLst>
              <a:ext uri="{FF2B5EF4-FFF2-40B4-BE49-F238E27FC236}">
                <a16:creationId xmlns:a16="http://schemas.microsoft.com/office/drawing/2014/main" id="{1E6F6210-ECDF-CF2E-9400-EDA0CA7F4D7B}"/>
              </a:ext>
            </a:extLst>
          </p:cNvPr>
          <p:cNvSpPr>
            <a:spLocks noGrp="1"/>
          </p:cNvSpPr>
          <p:nvPr>
            <p:ph idx="1"/>
          </p:nvPr>
        </p:nvSpPr>
        <p:spPr>
          <a:xfrm>
            <a:off x="335260" y="1327356"/>
            <a:ext cx="11521480" cy="4900331"/>
          </a:xfrm>
        </p:spPr>
        <p:txBody>
          <a:bodyPr/>
          <a:lstStyle/>
          <a:p>
            <a:pPr marL="0" indent="0">
              <a:buNone/>
            </a:pPr>
            <a:endParaRPr lang="en-US" dirty="0"/>
          </a:p>
          <a:p>
            <a:r>
              <a:rPr lang="en-US" dirty="0">
                <a:solidFill>
                  <a:schemeClr val="bg1"/>
                </a:solidFill>
                <a:effectLst/>
                <a:latin typeface="Calibri" panose="020F0502020204030204" pitchFamily="34" charset="0"/>
                <a:ea typeface="Calibri" panose="020F0502020204030204" pitchFamily="34" charset="0"/>
                <a:cs typeface="Calibri" panose="020F0502020204030204" pitchFamily="34" charset="0"/>
              </a:rPr>
              <a:t>In this analysis, the primary objective was to predict patient satisfaction ratings for various drugs using a binarized version of the rating variable. The rating variable, originally on a 10-star scale, was binarized into two categories: high (1) for ratings 7 and above, and low (0) for ratings below 7. This binarization allowed for a clearer distinction between highly satisfactory and less satisfactory drug reviews, making it easier to classify and analyze the data.</a:t>
            </a:r>
          </a:p>
          <a:p>
            <a:r>
              <a:rPr lang="en-US" dirty="0">
                <a:solidFill>
                  <a:schemeClr val="bg1"/>
                </a:solidFill>
                <a:effectLst/>
                <a:latin typeface="Calibri" panose="020F0502020204030204" pitchFamily="34" charset="0"/>
                <a:ea typeface="Calibri" panose="020F0502020204030204" pitchFamily="34" charset="0"/>
                <a:cs typeface="Calibri" panose="020F0502020204030204" pitchFamily="34" charset="0"/>
              </a:rPr>
              <a:t>The analysis revealed that the J48 Decision Tree model, even without clustering, was the most effective in predicting patient satisfaction ratings based on the available variables. The model's perfect classification performance suggests that the predictors (drug name, condition, review text, useful count, and sentiment) were highly indicative of the binarized ratings.</a:t>
            </a:r>
          </a:p>
          <a:p>
            <a:r>
              <a:rPr lang="en-US" dirty="0">
                <a:solidFill>
                  <a:schemeClr val="bg1"/>
                </a:solidFill>
                <a:latin typeface="Calibri" panose="020F0502020204030204" pitchFamily="34" charset="0"/>
                <a:ea typeface="Calibri" panose="020F0502020204030204" pitchFamily="34" charset="0"/>
                <a:cs typeface="Calibri" panose="020F0502020204030204" pitchFamily="34" charset="0"/>
              </a:rPr>
              <a:t>T</a:t>
            </a:r>
            <a:r>
              <a:rPr lang="en-US" sz="20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he inclusion of clustering did not significantly enhance the performance of the classification models. While clustering helps in identifying natural groupings within the data and can improve model interpretability, the classification accuracy was already near perfect with models like J48 even without clustering. </a:t>
            </a:r>
            <a:endParaRPr lang="en-US"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endParaRPr lang="en-US"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endParaRPr lang="en-US"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endParaRPr lang="en-US" dirty="0"/>
          </a:p>
        </p:txBody>
      </p:sp>
    </p:spTree>
    <p:extLst>
      <p:ext uri="{BB962C8B-B14F-4D97-AF65-F5344CB8AC3E}">
        <p14:creationId xmlns:p14="http://schemas.microsoft.com/office/powerpoint/2010/main" val="2589535580"/>
      </p:ext>
    </p:extLst>
  </p:cSld>
  <p:clrMapOvr>
    <a:masterClrMapping/>
  </p:clrMapOvr>
  <mc:AlternateContent xmlns:mc="http://schemas.openxmlformats.org/markup-compatibility/2006">
    <mc:Choice xmlns:p14="http://schemas.microsoft.com/office/powerpoint/2010/main" Requires="p14">
      <p:transition spd="slow" p14:dur="2000">
        <p14:reveal/>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2F1258A9-0FB6-B19F-F30E-D74DC385C415}"/>
              </a:ext>
            </a:extLst>
          </p:cNvPr>
          <p:cNvSpPr txBox="1"/>
          <p:nvPr/>
        </p:nvSpPr>
        <p:spPr>
          <a:xfrm>
            <a:off x="296140" y="598574"/>
            <a:ext cx="11765973" cy="4871847"/>
          </a:xfrm>
          <a:prstGeom prst="rect">
            <a:avLst/>
          </a:prstGeom>
          <a:noFill/>
        </p:spPr>
        <p:txBody>
          <a:bodyPr wrap="square">
            <a:spAutoFit/>
          </a:bodyPr>
          <a:lstStyle/>
          <a:p>
            <a:pPr marL="0" marR="0" algn="ctr">
              <a:lnSpc>
                <a:spcPct val="107000"/>
              </a:lnSpc>
              <a:spcBef>
                <a:spcPts val="0"/>
              </a:spcBef>
              <a:spcAft>
                <a:spcPts val="800"/>
              </a:spcAft>
            </a:pPr>
            <a:r>
              <a:rPr lang="en-US" sz="4000" u="sng" dirty="0">
                <a:solidFill>
                  <a:schemeClr val="accent6">
                    <a:lumMod val="20000"/>
                    <a:lumOff val="80000"/>
                  </a:schemeClr>
                </a:solidFill>
                <a:effectLst>
                  <a:outerShdw blurRad="38100" dist="38100" dir="2700000" algn="tl">
                    <a:srgbClr val="000000">
                      <a:alpha val="43137"/>
                    </a:srgbClr>
                  </a:outerShdw>
                </a:effectLst>
                <a:highlight>
                  <a:srgbClr val="000000"/>
                </a:highlight>
                <a:latin typeface="+mj-lt"/>
                <a:ea typeface="Calibri" panose="020F0502020204030204" pitchFamily="34" charset="0"/>
                <a:cs typeface="Calibri" panose="020F0502020204030204" pitchFamily="34" charset="0"/>
              </a:rPr>
              <a:t>Applications and Future Implications</a:t>
            </a:r>
          </a:p>
          <a:p>
            <a:pPr marL="0" marR="0">
              <a:lnSpc>
                <a:spcPct val="107000"/>
              </a:lnSpc>
              <a:spcBef>
                <a:spcPts val="0"/>
              </a:spcBef>
              <a:spcAft>
                <a:spcPts val="800"/>
              </a:spcAft>
            </a:pPr>
            <a:endParaRPr lang="en-US" sz="2000" dirty="0">
              <a:solidFill>
                <a:schemeClr val="bg1"/>
              </a:solidFill>
              <a:effectLst/>
              <a:latin typeface="Calibri" panose="020F0502020204030204" pitchFamily="34" charset="0"/>
              <a:ea typeface="Calibri" panose="020F0502020204030204" pitchFamily="34" charset="0"/>
              <a:cs typeface="Calibri" panose="020F0502020204030204" pitchFamily="34" charset="0"/>
            </a:endParaRPr>
          </a:p>
          <a:p>
            <a:pPr marL="0" marR="0">
              <a:lnSpc>
                <a:spcPct val="107000"/>
              </a:lnSpc>
              <a:spcBef>
                <a:spcPts val="0"/>
              </a:spcBef>
              <a:spcAft>
                <a:spcPts val="800"/>
              </a:spcAft>
            </a:pPr>
            <a:r>
              <a:rPr lang="en-US" sz="20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The insights derived from this analysis have the potential to benefit both healthcare providers and patients. For instance:</a:t>
            </a: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b="1" dirty="0">
                <a:solidFill>
                  <a:schemeClr val="bg1"/>
                </a:solidFill>
                <a:effectLst/>
                <a:latin typeface="Calibri" panose="020F0502020204030204" pitchFamily="34" charset="0"/>
                <a:ea typeface="Calibri" panose="020F0502020204030204" pitchFamily="34" charset="0"/>
                <a:cs typeface="Calibri" panose="020F0502020204030204" pitchFamily="34" charset="0"/>
              </a:rPr>
              <a:t>For Patients:</a:t>
            </a:r>
            <a:r>
              <a:rPr lang="en-US" sz="20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An application developed based on the predictive model could allow patients to enter their condition and receive personalized drug recommendations based on aggregated patient reviews and satisfaction data. This could empower patients to make more informed decisions about their treatments.</a:t>
            </a: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b="1" dirty="0">
                <a:solidFill>
                  <a:schemeClr val="bg1"/>
                </a:solidFill>
                <a:effectLst/>
                <a:latin typeface="Calibri" panose="020F0502020204030204" pitchFamily="34" charset="0"/>
                <a:ea typeface="Calibri" panose="020F0502020204030204" pitchFamily="34" charset="0"/>
                <a:cs typeface="Calibri" panose="020F0502020204030204" pitchFamily="34" charset="0"/>
              </a:rPr>
              <a:t>For Healthcare Providers:</a:t>
            </a:r>
            <a:r>
              <a:rPr lang="en-US" sz="20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Providers could use this data to better understand patient experiences with certain drugs and tailor their prescriptions, accordingly, leading to improved patient outcomes and satisfaction.</a:t>
            </a: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b="1" dirty="0">
                <a:solidFill>
                  <a:schemeClr val="bg1"/>
                </a:solidFill>
                <a:effectLst/>
                <a:latin typeface="Calibri" panose="020F0502020204030204" pitchFamily="34" charset="0"/>
                <a:ea typeface="Calibri" panose="020F0502020204030204" pitchFamily="34" charset="0"/>
                <a:cs typeface="Calibri" panose="020F0502020204030204" pitchFamily="34" charset="0"/>
              </a:rPr>
              <a:t>Future Research:</a:t>
            </a:r>
            <a:r>
              <a:rPr lang="en-US" sz="20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This project can serve as a foundation for further research into patient satisfaction and drug efficacy, potentially leading to more refined and accurate predictive models.</a:t>
            </a:r>
          </a:p>
        </p:txBody>
      </p:sp>
    </p:spTree>
    <p:extLst>
      <p:ext uri="{BB962C8B-B14F-4D97-AF65-F5344CB8AC3E}">
        <p14:creationId xmlns:p14="http://schemas.microsoft.com/office/powerpoint/2010/main" val="3002562811"/>
      </p:ext>
    </p:extLst>
  </p:cSld>
  <p:clrMapOvr>
    <a:masterClrMapping/>
  </p:clrMapOvr>
  <mc:AlternateContent xmlns:mc="http://schemas.openxmlformats.org/markup-compatibility/2006">
    <mc:Choice xmlns:p14="http://schemas.microsoft.com/office/powerpoint/2010/main" Requires="p14">
      <p:transition spd="slow" p14:dur="2000">
        <p14:reveal/>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49C1C9A-9BC2-FB62-3C6C-D35D8AE8EB64}"/>
              </a:ext>
            </a:extLst>
          </p:cNvPr>
          <p:cNvSpPr txBox="1"/>
          <p:nvPr/>
        </p:nvSpPr>
        <p:spPr>
          <a:xfrm>
            <a:off x="622848" y="1313033"/>
            <a:ext cx="6630005" cy="4231933"/>
          </a:xfrm>
          <a:prstGeom prst="rect">
            <a:avLst/>
          </a:prstGeom>
        </p:spPr>
        <p:txBody>
          <a:bodyPr vert="horz" lIns="91440" tIns="45720" rIns="91440" bIns="45720" rtlCol="0" anchor="ctr">
            <a:normAutofit/>
          </a:bodyPr>
          <a:lstStyle/>
          <a:p>
            <a:pPr marL="0" marR="0">
              <a:lnSpc>
                <a:spcPct val="90000"/>
              </a:lnSpc>
              <a:spcBef>
                <a:spcPct val="20000"/>
              </a:spcBef>
              <a:spcAft>
                <a:spcPts val="600"/>
              </a:spcAft>
              <a:buClr>
                <a:schemeClr val="tx2"/>
              </a:buClr>
              <a:buSzPct val="70000"/>
              <a:buFont typeface="Wingdings 2" charset="2"/>
            </a:pPr>
            <a:r>
              <a:rPr lang="en-US" sz="15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 </a:t>
            </a:r>
          </a:p>
          <a:p>
            <a:pPr marL="0" marR="0">
              <a:lnSpc>
                <a:spcPct val="90000"/>
              </a:lnSpc>
              <a:spcBef>
                <a:spcPct val="20000"/>
              </a:spcBef>
              <a:spcAft>
                <a:spcPts val="600"/>
              </a:spcAft>
              <a:buClr>
                <a:schemeClr val="tx2"/>
              </a:buClr>
              <a:buSzPct val="70000"/>
              <a:buFont typeface="Wingdings 2" charset="2"/>
            </a:pPr>
            <a:r>
              <a:rPr lang="en-US" sz="3600" dirty="0">
                <a:ln>
                  <a:solidFill>
                    <a:schemeClr val="bg1">
                      <a:lumMod val="75000"/>
                      <a:lumOff val="25000"/>
                      <a:alpha val="10000"/>
                    </a:schemeClr>
                  </a:solidFill>
                </a:ln>
                <a:solidFill>
                  <a:schemeClr val="bg1"/>
                </a:solidFill>
                <a:effectLst>
                  <a:outerShdw blurRad="9525" dist="25400" dir="14640000" algn="tl" rotWithShape="0">
                    <a:schemeClr val="bg1">
                      <a:alpha val="30000"/>
                    </a:schemeClr>
                  </a:outerShdw>
                </a:effectLst>
                <a:highlight>
                  <a:srgbClr val="C0C0C0"/>
                </a:highlight>
              </a:rPr>
              <a:t>References – </a:t>
            </a:r>
          </a:p>
          <a:p>
            <a:pPr marL="0" marR="0">
              <a:lnSpc>
                <a:spcPct val="90000"/>
              </a:lnSpc>
              <a:spcBef>
                <a:spcPct val="20000"/>
              </a:spcBef>
              <a:spcAft>
                <a:spcPts val="600"/>
              </a:spcAft>
              <a:buClr>
                <a:schemeClr val="tx2"/>
              </a:buClr>
              <a:buSzPct val="70000"/>
              <a:buFont typeface="Wingdings 2" charset="2"/>
            </a:pPr>
            <a:r>
              <a:rPr lang="en-US" sz="1500" u="sng" dirty="0">
                <a:ln>
                  <a:solidFill>
                    <a:schemeClr val="bg1">
                      <a:lumMod val="75000"/>
                      <a:lumOff val="25000"/>
                      <a:alpha val="10000"/>
                    </a:schemeClr>
                  </a:solidFill>
                </a:ln>
                <a:solidFill>
                  <a:schemeClr val="tx2"/>
                </a:solidFill>
                <a:hlinkClick r:id="rId3">
                  <a:extLst>
                    <a:ext uri="{A12FA001-AC4F-418D-AE19-62706E023703}">
                      <ahyp:hlinkClr xmlns:ahyp="http://schemas.microsoft.com/office/drawing/2018/hyperlinkcolor" val="tx"/>
                    </a:ext>
                  </a:extLst>
                </a:hlinkClick>
              </a:rPr>
              <a:t>https://archive.ics.uci.edu/dataset/462/drug+review+dataset+drugs+com</a:t>
            </a:r>
            <a:endParaRPr lang="en-US" sz="1500" u="sng" dirty="0">
              <a:ln>
                <a:solidFill>
                  <a:schemeClr val="bg1">
                    <a:lumMod val="75000"/>
                    <a:lumOff val="25000"/>
                    <a:alpha val="10000"/>
                  </a:schemeClr>
                </a:solidFill>
              </a:ln>
              <a:solidFill>
                <a:schemeClr val="tx2"/>
              </a:solidFill>
            </a:endParaRPr>
          </a:p>
          <a:p>
            <a:pPr marL="0" marR="0">
              <a:lnSpc>
                <a:spcPct val="90000"/>
              </a:lnSpc>
              <a:spcBef>
                <a:spcPct val="20000"/>
              </a:spcBef>
              <a:spcAft>
                <a:spcPts val="600"/>
              </a:spcAft>
              <a:buClr>
                <a:schemeClr val="tx2"/>
              </a:buClr>
              <a:buSzPct val="70000"/>
              <a:buFont typeface="Wingdings 2" charset="2"/>
            </a:pPr>
            <a:r>
              <a:rPr lang="en-US" sz="1500" dirty="0">
                <a:ln>
                  <a:solidFill>
                    <a:schemeClr val="bg1">
                      <a:lumMod val="75000"/>
                      <a:lumOff val="25000"/>
                      <a:alpha val="10000"/>
                    </a:schemeClr>
                  </a:solidFill>
                </a:ln>
                <a:solidFill>
                  <a:schemeClr val="tx2"/>
                </a:solidFill>
                <a:hlinkClick r:id="rId4">
                  <a:extLst>
                    <a:ext uri="{A12FA001-AC4F-418D-AE19-62706E023703}">
                      <ahyp:hlinkClr xmlns:ahyp="http://schemas.microsoft.com/office/drawing/2018/hyperlinkcolor" val="tx"/>
                    </a:ext>
                  </a:extLst>
                </a:hlinkClick>
              </a:rPr>
              <a:t>https://www.drugs.com/medical_conditions.html</a:t>
            </a:r>
            <a:r>
              <a:rPr lang="en-US" sz="1500" dirty="0">
                <a:ln>
                  <a:solidFill>
                    <a:schemeClr val="bg1">
                      <a:lumMod val="75000"/>
                      <a:lumOff val="25000"/>
                      <a:alpha val="10000"/>
                    </a:schemeClr>
                  </a:solidFill>
                </a:ln>
                <a:solidFill>
                  <a:schemeClr val="tx2"/>
                </a:solidFill>
              </a:rPr>
              <a:t> </a:t>
            </a:r>
          </a:p>
          <a:p>
            <a:pPr marL="0" marR="0">
              <a:lnSpc>
                <a:spcPct val="90000"/>
              </a:lnSpc>
              <a:spcBef>
                <a:spcPct val="20000"/>
              </a:spcBef>
              <a:spcAft>
                <a:spcPts val="600"/>
              </a:spcAft>
              <a:buClr>
                <a:schemeClr val="tx2"/>
              </a:buClr>
              <a:buSzPct val="70000"/>
              <a:buFont typeface="Wingdings 2" charset="2"/>
            </a:pPr>
            <a:r>
              <a:rPr lang="en-US" sz="1500" u="sng" dirty="0">
                <a:ln>
                  <a:solidFill>
                    <a:schemeClr val="bg1">
                      <a:lumMod val="75000"/>
                      <a:lumOff val="25000"/>
                      <a:alpha val="10000"/>
                    </a:schemeClr>
                  </a:solidFill>
                </a:ln>
                <a:solidFill>
                  <a:schemeClr val="tx2"/>
                </a:solidFill>
                <a:hlinkClick r:id="rId5">
                  <a:extLst>
                    <a:ext uri="{A12FA001-AC4F-418D-AE19-62706E023703}">
                      <ahyp:hlinkClr xmlns:ahyp="http://schemas.microsoft.com/office/drawing/2018/hyperlinkcolor" val="tx"/>
                    </a:ext>
                  </a:extLst>
                </a:hlinkClick>
              </a:rPr>
              <a:t>https://www.semanticscholar.org/paper/Aspect-Based-Sentiment-Analysis-of-Drug-Reviews-and-Gr%C3%A4%C3%9Fer-Kallumadi/4d7c25fe6131a79dfec9f45b70b270f400ac2b4f</a:t>
            </a:r>
            <a:endParaRPr lang="en-US" sz="1500" dirty="0">
              <a:ln>
                <a:solidFill>
                  <a:schemeClr val="bg1">
                    <a:lumMod val="75000"/>
                    <a:lumOff val="25000"/>
                    <a:alpha val="10000"/>
                  </a:schemeClr>
                </a:solidFill>
              </a:ln>
              <a:solidFill>
                <a:schemeClr val="tx2"/>
              </a:solidFill>
            </a:endParaRPr>
          </a:p>
          <a:p>
            <a:pPr marL="0" marR="0">
              <a:lnSpc>
                <a:spcPct val="90000"/>
              </a:lnSpc>
              <a:spcBef>
                <a:spcPct val="20000"/>
              </a:spcBef>
              <a:spcAft>
                <a:spcPts val="600"/>
              </a:spcAft>
              <a:buClr>
                <a:schemeClr val="tx2"/>
              </a:buClr>
              <a:buSzPct val="70000"/>
              <a:buFont typeface="Wingdings 2" charset="2"/>
            </a:pPr>
            <a:r>
              <a:rPr lang="en-US" sz="1500" u="sng" dirty="0">
                <a:ln>
                  <a:solidFill>
                    <a:schemeClr val="bg1">
                      <a:lumMod val="75000"/>
                      <a:lumOff val="25000"/>
                      <a:alpha val="10000"/>
                    </a:schemeClr>
                  </a:solidFill>
                </a:ln>
                <a:solidFill>
                  <a:schemeClr val="tx2"/>
                </a:solidFill>
                <a:hlinkClick r:id="rId6">
                  <a:extLst>
                    <a:ext uri="{A12FA001-AC4F-418D-AE19-62706E023703}">
                      <ahyp:hlinkClr xmlns:ahyp="http://schemas.microsoft.com/office/drawing/2018/hyperlinkcolor" val="tx"/>
                    </a:ext>
                  </a:extLst>
                </a:hlinkClick>
              </a:rPr>
              <a:t>https://towardsdatascience.com/sentiment-analysis-concept-analysis-and-applications-6c94d6f58c17</a:t>
            </a:r>
            <a:endParaRPr lang="en-US" sz="1500" dirty="0">
              <a:ln>
                <a:solidFill>
                  <a:schemeClr val="bg1">
                    <a:lumMod val="75000"/>
                    <a:lumOff val="25000"/>
                    <a:alpha val="10000"/>
                  </a:schemeClr>
                </a:solidFill>
              </a:ln>
              <a:solidFill>
                <a:schemeClr val="tx2"/>
              </a:solidFill>
            </a:endParaRPr>
          </a:p>
          <a:p>
            <a:pPr marL="0" marR="0">
              <a:lnSpc>
                <a:spcPct val="90000"/>
              </a:lnSpc>
              <a:spcBef>
                <a:spcPct val="20000"/>
              </a:spcBef>
              <a:spcAft>
                <a:spcPts val="600"/>
              </a:spcAft>
              <a:buClr>
                <a:schemeClr val="tx2"/>
              </a:buClr>
              <a:buSzPct val="70000"/>
              <a:buFont typeface="Wingdings 2" charset="2"/>
            </a:pPr>
            <a:r>
              <a:rPr lang="en-US" sz="1500" u="sng" dirty="0">
                <a:ln>
                  <a:solidFill>
                    <a:schemeClr val="bg1">
                      <a:lumMod val="75000"/>
                      <a:lumOff val="25000"/>
                      <a:alpha val="10000"/>
                    </a:schemeClr>
                  </a:solidFill>
                </a:ln>
                <a:solidFill>
                  <a:schemeClr val="tx2"/>
                </a:solidFill>
                <a:hlinkClick r:id="rId7">
                  <a:extLst>
                    <a:ext uri="{A12FA001-AC4F-418D-AE19-62706E023703}">
                      <ahyp:hlinkClr xmlns:ahyp="http://schemas.microsoft.com/office/drawing/2018/hyperlinkcolor" val="tx"/>
                    </a:ext>
                  </a:extLst>
                </a:hlinkClick>
              </a:rPr>
              <a:t>https://www.weka.io/learn/glossary/ai-ml/machine-learning/</a:t>
            </a:r>
            <a:endParaRPr lang="en-US" sz="1500" dirty="0">
              <a:ln>
                <a:solidFill>
                  <a:schemeClr val="bg1">
                    <a:lumMod val="75000"/>
                    <a:lumOff val="25000"/>
                    <a:alpha val="10000"/>
                  </a:schemeClr>
                </a:solidFill>
              </a:ln>
              <a:solidFill>
                <a:schemeClr val="tx2"/>
              </a:solidFill>
            </a:endParaRPr>
          </a:p>
          <a:p>
            <a:pPr marL="0" marR="0">
              <a:lnSpc>
                <a:spcPct val="90000"/>
              </a:lnSpc>
              <a:spcBef>
                <a:spcPct val="20000"/>
              </a:spcBef>
              <a:spcAft>
                <a:spcPts val="600"/>
              </a:spcAft>
              <a:buClr>
                <a:schemeClr val="tx2"/>
              </a:buClr>
              <a:buSzPct val="70000"/>
              <a:buFont typeface="Wingdings 2" charset="2"/>
            </a:pPr>
            <a:r>
              <a:rPr lang="en-US" sz="1500" u="sng" dirty="0">
                <a:ln>
                  <a:solidFill>
                    <a:schemeClr val="bg1">
                      <a:lumMod val="75000"/>
                      <a:lumOff val="25000"/>
                      <a:alpha val="10000"/>
                    </a:schemeClr>
                  </a:solidFill>
                </a:ln>
                <a:solidFill>
                  <a:schemeClr val="tx2"/>
                </a:solidFill>
                <a:hlinkClick r:id="rId8">
                  <a:extLst>
                    <a:ext uri="{A12FA001-AC4F-418D-AE19-62706E023703}">
                      <ahyp:hlinkClr xmlns:ahyp="http://schemas.microsoft.com/office/drawing/2018/hyperlinkcolor" val="tx"/>
                    </a:ext>
                  </a:extLst>
                </a:hlinkClick>
              </a:rPr>
              <a:t>https://ijiset.com/vol7/v7s10/IJISET_V7_I10_31.pdf</a:t>
            </a:r>
            <a:endParaRPr lang="en-US" sz="1500" u="sng" dirty="0">
              <a:ln>
                <a:solidFill>
                  <a:schemeClr val="bg1">
                    <a:lumMod val="75000"/>
                    <a:lumOff val="25000"/>
                    <a:alpha val="10000"/>
                  </a:schemeClr>
                </a:solidFill>
              </a:ln>
              <a:solidFill>
                <a:schemeClr val="tx2"/>
              </a:solidFill>
            </a:endParaRPr>
          </a:p>
          <a:p>
            <a:pPr marL="0" marR="0">
              <a:lnSpc>
                <a:spcPct val="90000"/>
              </a:lnSpc>
              <a:spcBef>
                <a:spcPct val="20000"/>
              </a:spcBef>
              <a:spcAft>
                <a:spcPts val="600"/>
              </a:spcAft>
              <a:buClr>
                <a:schemeClr val="tx2"/>
              </a:buClr>
              <a:buSzPct val="70000"/>
              <a:buFont typeface="Wingdings 2" charset="2"/>
            </a:pPr>
            <a:r>
              <a:rPr lang="en-US" sz="1500" dirty="0">
                <a:ln>
                  <a:solidFill>
                    <a:schemeClr val="bg1">
                      <a:lumMod val="75000"/>
                      <a:lumOff val="25000"/>
                      <a:alpha val="10000"/>
                    </a:schemeClr>
                  </a:solidFill>
                </a:ln>
                <a:solidFill>
                  <a:schemeClr val="tx2"/>
                </a:solidFill>
                <a:hlinkClick r:id="rId9">
                  <a:extLst>
                    <a:ext uri="{A12FA001-AC4F-418D-AE19-62706E023703}">
                      <ahyp:hlinkClr xmlns:ahyp="http://schemas.microsoft.com/office/drawing/2018/hyperlinkcolor" val="tx"/>
                    </a:ext>
                  </a:extLst>
                </a:hlinkClick>
              </a:rPr>
              <a:t>https://machinelearningmastery.com/use-machine-learning-algorithms-weka/</a:t>
            </a:r>
            <a:endParaRPr lang="en-US" sz="1500" u="sng" dirty="0">
              <a:ln>
                <a:solidFill>
                  <a:schemeClr val="bg1">
                    <a:lumMod val="75000"/>
                    <a:lumOff val="25000"/>
                    <a:alpha val="10000"/>
                  </a:schemeClr>
                </a:solidFill>
              </a:ln>
              <a:solidFill>
                <a:schemeClr val="tx2"/>
              </a:solidFill>
            </a:endParaRPr>
          </a:p>
          <a:p>
            <a:pPr marL="0" marR="0">
              <a:lnSpc>
                <a:spcPct val="90000"/>
              </a:lnSpc>
              <a:spcBef>
                <a:spcPct val="20000"/>
              </a:spcBef>
              <a:spcAft>
                <a:spcPts val="600"/>
              </a:spcAft>
              <a:buClr>
                <a:schemeClr val="tx2"/>
              </a:buClr>
              <a:buSzPct val="70000"/>
              <a:buFont typeface="Wingdings 2" charset="2"/>
            </a:pPr>
            <a:endParaRPr lang="en-US" sz="15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p:txBody>
      </p:sp>
      <p:pic>
        <p:nvPicPr>
          <p:cNvPr id="9" name="Graphic 8" descr="Books">
            <a:extLst>
              <a:ext uri="{FF2B5EF4-FFF2-40B4-BE49-F238E27FC236}">
                <a16:creationId xmlns:a16="http://schemas.microsoft.com/office/drawing/2014/main" id="{81259BDB-5516-5EE9-2C3D-4711A0343CB2}"/>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470289" y="2132822"/>
            <a:ext cx="3258006" cy="3258006"/>
          </a:xfrm>
          <a:prstGeom prst="rect">
            <a:avLst/>
          </a:prstGeom>
        </p:spPr>
      </p:pic>
    </p:spTree>
    <p:extLst>
      <p:ext uri="{BB962C8B-B14F-4D97-AF65-F5344CB8AC3E}">
        <p14:creationId xmlns:p14="http://schemas.microsoft.com/office/powerpoint/2010/main" val="3764043469"/>
      </p:ext>
    </p:extLst>
  </p:cSld>
  <p:clrMapOvr>
    <a:masterClrMapping/>
  </p:clrMapOvr>
  <mc:AlternateContent xmlns:mc="http://schemas.openxmlformats.org/markup-compatibility/2006">
    <mc:Choice xmlns:p14="http://schemas.microsoft.com/office/powerpoint/2010/main" Requires="p14">
      <p:transition spd="slow" p14:dur="2000">
        <p14:reveal/>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BFC186A-5A9F-4A9A-A72D-DFBBE99344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E8EE1E2B-262B-4EE5-9AB3-125FAB1A8A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ln w="15875" cap="sq" cmpd="sng">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23C86CD-EBC5-E4DE-0727-338705131F9D}"/>
              </a:ext>
            </a:extLst>
          </p:cNvPr>
          <p:cNvSpPr>
            <a:spLocks noGrp="1"/>
          </p:cNvSpPr>
          <p:nvPr>
            <p:ph type="title"/>
          </p:nvPr>
        </p:nvSpPr>
        <p:spPr>
          <a:xfrm>
            <a:off x="4377626" y="966851"/>
            <a:ext cx="6889930" cy="4626864"/>
          </a:xfrm>
          <a:effectLst/>
        </p:spPr>
        <p:txBody>
          <a:bodyPr vert="horz" lIns="91440" tIns="45720" rIns="91440" bIns="45720" rtlCol="0" anchor="ctr">
            <a:normAutofit/>
          </a:bodyPr>
          <a:lstStyle/>
          <a:p>
            <a:pPr algn="l"/>
            <a:r>
              <a:rPr lang="en-US" sz="7200" b="1" u="sng" dirty="0"/>
              <a:t>THANK YOU!</a:t>
            </a:r>
          </a:p>
        </p:txBody>
      </p:sp>
      <p:cxnSp>
        <p:nvCxnSpPr>
          <p:cNvPr id="11" name="Straight Connector 10">
            <a:extLst>
              <a:ext uri="{FF2B5EF4-FFF2-40B4-BE49-F238E27FC236}">
                <a16:creationId xmlns:a16="http://schemas.microsoft.com/office/drawing/2014/main" id="{862CADB7-E9BE-4376-8036-0D21CBDC96A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5891" y="2057399"/>
            <a:ext cx="0" cy="27432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560330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p14:reveal/>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9C68624-2D08-4308-C7F1-3B855CD8C047}"/>
              </a:ext>
            </a:extLst>
          </p:cNvPr>
          <p:cNvSpPr>
            <a:spLocks noGrp="1"/>
          </p:cNvSpPr>
          <p:nvPr>
            <p:ph idx="1"/>
          </p:nvPr>
        </p:nvSpPr>
        <p:spPr>
          <a:xfrm>
            <a:off x="323906" y="509267"/>
            <a:ext cx="11308530" cy="6194321"/>
          </a:xfrm>
        </p:spPr>
        <p:txBody>
          <a:bodyPr>
            <a:normAutofit/>
          </a:bodyPr>
          <a:lstStyle/>
          <a:p>
            <a:pPr marL="36900" indent="0" algn="ctr">
              <a:buNone/>
            </a:pPr>
            <a:r>
              <a:rPr lang="en-US" sz="3600" b="1" u="sng" dirty="0">
                <a:solidFill>
                  <a:schemeClr val="bg1"/>
                </a:solidFill>
                <a:effectLst/>
                <a:latin typeface="Calibri" panose="020F0502020204030204" pitchFamily="34" charset="0"/>
                <a:ea typeface="Calibri" panose="020F0502020204030204" pitchFamily="34" charset="0"/>
                <a:cs typeface="Calibri" panose="020F0502020204030204" pitchFamily="34" charset="0"/>
              </a:rPr>
              <a:t>What might be the value of Analyzing Drug Review Data?</a:t>
            </a:r>
          </a:p>
          <a:p>
            <a:pPr marL="36900" indent="0">
              <a:buNone/>
            </a:pPr>
            <a:endParaRPr lang="en-US" sz="1900" dirty="0">
              <a:solidFill>
                <a:schemeClr val="bg1"/>
              </a:solidFill>
              <a:effectLst/>
              <a:latin typeface="Calibri" panose="020F0502020204030204" pitchFamily="34" charset="0"/>
              <a:ea typeface="Calibri" panose="020F0502020204030204" pitchFamily="34" charset="0"/>
              <a:cs typeface="Calibri" panose="020F0502020204030204" pitchFamily="34" charset="0"/>
            </a:endParaRPr>
          </a:p>
          <a:p>
            <a:pPr marL="36900" indent="0">
              <a:buNone/>
            </a:pPr>
            <a:r>
              <a:rPr lang="en-US" sz="19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Analyzing drug review data is invaluable for several reasons:</a:t>
            </a:r>
          </a:p>
          <a:p>
            <a:r>
              <a:rPr lang="en-US" sz="1900" b="1" dirty="0">
                <a:solidFill>
                  <a:schemeClr val="bg1"/>
                </a:solidFill>
                <a:effectLst/>
                <a:latin typeface="Calibri" panose="020F0502020204030204" pitchFamily="34" charset="0"/>
                <a:ea typeface="Calibri" panose="020F0502020204030204" pitchFamily="34" charset="0"/>
                <a:cs typeface="Calibri" panose="020F0502020204030204" pitchFamily="34" charset="0"/>
              </a:rPr>
              <a:t>Understanding Patient Satisfaction</a:t>
            </a:r>
            <a:r>
              <a:rPr lang="en-US" sz="19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Patient satisfaction is a key metric in healthcare that reflects the quality of care and the effectiveness of treatments. By analyzing patient reviews, healthcare providers can gauge overall satisfaction levels and identify areas where improvements are needed.</a:t>
            </a:r>
          </a:p>
          <a:p>
            <a:r>
              <a:rPr lang="en-US" sz="1900" b="1" dirty="0">
                <a:solidFill>
                  <a:schemeClr val="bg1"/>
                </a:solidFill>
                <a:effectLst/>
                <a:latin typeface="Calibri" panose="020F0502020204030204" pitchFamily="34" charset="0"/>
                <a:ea typeface="Calibri" panose="020F0502020204030204" pitchFamily="34" charset="0"/>
                <a:cs typeface="Calibri" panose="020F0502020204030204" pitchFamily="34" charset="0"/>
              </a:rPr>
              <a:t>Assessing Drug Efficacy</a:t>
            </a:r>
            <a:r>
              <a:rPr lang="en-US" sz="19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Drug efficacy is traditionally assessed through clinical trials, but real-world effectiveness can vary. Patient reviews provide insights into how well a drug works across different populations and conditions, offering a broader perspective on its performance.</a:t>
            </a:r>
          </a:p>
          <a:p>
            <a:r>
              <a:rPr lang="en-US" sz="1900" b="1" dirty="0">
                <a:solidFill>
                  <a:schemeClr val="bg1"/>
                </a:solidFill>
                <a:effectLst/>
                <a:latin typeface="Calibri" panose="020F0502020204030204" pitchFamily="34" charset="0"/>
                <a:ea typeface="Calibri" panose="020F0502020204030204" pitchFamily="34" charset="0"/>
                <a:cs typeface="Calibri" panose="020F0502020204030204" pitchFamily="34" charset="0"/>
              </a:rPr>
              <a:t>Identifying Potential Side Effects</a:t>
            </a:r>
            <a:r>
              <a:rPr lang="en-US" sz="19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Clinical trials may not capture all potential side effects, especially rare or long-term effects. Patient reviews can highlight side effects that might not have been apparent during trials, enabling healthcare providers to better inform patients and manage expectations.</a:t>
            </a:r>
          </a:p>
          <a:p>
            <a:r>
              <a:rPr lang="en-US" sz="1900" b="1" dirty="0">
                <a:solidFill>
                  <a:schemeClr val="bg1"/>
                </a:solidFill>
                <a:effectLst/>
                <a:latin typeface="Calibri" panose="020F0502020204030204" pitchFamily="34" charset="0"/>
                <a:ea typeface="Calibri" panose="020F0502020204030204" pitchFamily="34" charset="0"/>
                <a:cs typeface="Calibri" panose="020F0502020204030204" pitchFamily="34" charset="0"/>
              </a:rPr>
              <a:t>Tailoring Treatments</a:t>
            </a:r>
            <a:r>
              <a:rPr lang="en-US" sz="19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Analyzing reviews can help in identifying which drugs work best for certain conditions or patient demographics. This information can be used to tailor treatments to individual patient needs, enhancing personalized medicine approaches.</a:t>
            </a:r>
          </a:p>
          <a:p>
            <a:endParaRPr lang="en-US" dirty="0"/>
          </a:p>
        </p:txBody>
      </p:sp>
    </p:spTree>
    <p:extLst>
      <p:ext uri="{BB962C8B-B14F-4D97-AF65-F5344CB8AC3E}">
        <p14:creationId xmlns:p14="http://schemas.microsoft.com/office/powerpoint/2010/main" val="1354675630"/>
      </p:ext>
    </p:extLst>
  </p:cSld>
  <p:clrMapOvr>
    <a:masterClrMapping/>
  </p:clrMapOvr>
  <mc:AlternateContent xmlns:mc="http://schemas.openxmlformats.org/markup-compatibility/2006">
    <mc:Choice xmlns:p14="http://schemas.microsoft.com/office/powerpoint/2010/main" Requires="p14">
      <p:transition spd="slow" p14:dur="2000">
        <p14:reveal/>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2">
            <a:extLst>
              <a:ext uri="{FF2B5EF4-FFF2-40B4-BE49-F238E27FC236}">
                <a16:creationId xmlns:a16="http://schemas.microsoft.com/office/drawing/2014/main" id="{1DE20C53-BACB-CE56-A208-F12E3141DDAF}"/>
              </a:ext>
            </a:extLst>
          </p:cNvPr>
          <p:cNvGraphicFramePr>
            <a:graphicFrameLocks noGrp="1"/>
          </p:cNvGraphicFramePr>
          <p:nvPr>
            <p:ph idx="1"/>
            <p:extLst>
              <p:ext uri="{D42A27DB-BD31-4B8C-83A1-F6EECF244321}">
                <p14:modId xmlns:p14="http://schemas.microsoft.com/office/powerpoint/2010/main" val="2096372761"/>
              </p:ext>
            </p:extLst>
          </p:nvPr>
        </p:nvGraphicFramePr>
        <p:xfrm>
          <a:off x="515476" y="581409"/>
          <a:ext cx="11161047" cy="569518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12745175"/>
      </p:ext>
    </p:extLst>
  </p:cSld>
  <p:clrMapOvr>
    <a:masterClrMapping/>
  </p:clrMapOvr>
  <mc:AlternateContent xmlns:mc="http://schemas.openxmlformats.org/markup-compatibility/2006">
    <mc:Choice xmlns:p14="http://schemas.microsoft.com/office/powerpoint/2010/main" Requires="p14">
      <p:transition spd="slow" p14:dur="2000">
        <p14:reveal/>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2">
            <a:extLst>
              <a:ext uri="{FF2B5EF4-FFF2-40B4-BE49-F238E27FC236}">
                <a16:creationId xmlns:a16="http://schemas.microsoft.com/office/drawing/2014/main" id="{6C74A4D9-1B5F-04CF-F07B-1807991BCED9}"/>
              </a:ext>
            </a:extLst>
          </p:cNvPr>
          <p:cNvGraphicFramePr>
            <a:graphicFrameLocks noGrp="1"/>
          </p:cNvGraphicFramePr>
          <p:nvPr>
            <p:ph idx="1"/>
            <p:extLst>
              <p:ext uri="{D42A27DB-BD31-4B8C-83A1-F6EECF244321}">
                <p14:modId xmlns:p14="http://schemas.microsoft.com/office/powerpoint/2010/main" val="1471859323"/>
              </p:ext>
            </p:extLst>
          </p:nvPr>
        </p:nvGraphicFramePr>
        <p:xfrm>
          <a:off x="373626" y="452284"/>
          <a:ext cx="11264192" cy="606281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8321658"/>
      </p:ext>
    </p:extLst>
  </p:cSld>
  <p:clrMapOvr>
    <a:masterClrMapping/>
  </p:clrMapOvr>
  <mc:AlternateContent xmlns:mc="http://schemas.openxmlformats.org/markup-compatibility/2006">
    <mc:Choice xmlns:p14="http://schemas.microsoft.com/office/powerpoint/2010/main" Requires="p14">
      <p:transition spd="slow" p14:dur="2000">
        <p14:reveal/>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screenshot of a computer&#10;&#10;Description automatically generated">
            <a:extLst>
              <a:ext uri="{FF2B5EF4-FFF2-40B4-BE49-F238E27FC236}">
                <a16:creationId xmlns:a16="http://schemas.microsoft.com/office/drawing/2014/main" id="{EDBBA56F-0D30-D2B1-35FA-547CB4DA69DC}"/>
              </a:ext>
            </a:extLst>
          </p:cNvPr>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l="21167" t="5234" r="27608" b="15108"/>
          <a:stretch/>
        </p:blipFill>
        <p:spPr bwMode="auto">
          <a:xfrm>
            <a:off x="91440" y="154321"/>
            <a:ext cx="6502400" cy="5687680"/>
          </a:xfrm>
          <a:prstGeom prst="rect">
            <a:avLst/>
          </a:prstGeom>
          <a:ln>
            <a:noFill/>
          </a:ln>
          <a:extLst>
            <a:ext uri="{53640926-AAD7-44D8-BBD7-CCE9431645EC}">
              <a14:shadowObscured xmlns:a14="http://schemas.microsoft.com/office/drawing/2010/main"/>
            </a:ext>
          </a:extLst>
        </p:spPr>
      </p:pic>
      <p:pic>
        <p:nvPicPr>
          <p:cNvPr id="5" name="Picture 4" descr="A computer screen with text&#10;&#10;Description automatically generated">
            <a:extLst>
              <a:ext uri="{FF2B5EF4-FFF2-40B4-BE49-F238E27FC236}">
                <a16:creationId xmlns:a16="http://schemas.microsoft.com/office/drawing/2014/main" id="{FD08714F-53B3-C97B-9182-321D25D15E4B}"/>
              </a:ext>
            </a:extLst>
          </p:cNvPr>
          <p:cNvPicPr>
            <a:picLocks noChangeAspect="1"/>
          </p:cNvPicPr>
          <p:nvPr/>
        </p:nvPicPr>
        <p:blipFill rotWithShape="1">
          <a:blip r:embed="rId3"/>
          <a:srcRect l="12222" t="14409" r="35812" b="28753"/>
          <a:stretch/>
        </p:blipFill>
        <p:spPr bwMode="auto">
          <a:xfrm>
            <a:off x="6710096" y="3333440"/>
            <a:ext cx="5217744" cy="3209599"/>
          </a:xfrm>
          <a:prstGeom prst="rect">
            <a:avLst/>
          </a:prstGeom>
          <a:ln>
            <a:noFill/>
          </a:ln>
          <a:extLst>
            <a:ext uri="{53640926-AAD7-44D8-BBD7-CCE9431645EC}">
              <a14:shadowObscured xmlns:a14="http://schemas.microsoft.com/office/drawing/2010/main"/>
            </a:ext>
          </a:extLst>
        </p:spPr>
      </p:pic>
      <p:sp>
        <p:nvSpPr>
          <p:cNvPr id="6" name="TextBox 5">
            <a:extLst>
              <a:ext uri="{FF2B5EF4-FFF2-40B4-BE49-F238E27FC236}">
                <a16:creationId xmlns:a16="http://schemas.microsoft.com/office/drawing/2014/main" id="{2459CAC1-5EDD-B8D8-7023-AC5126DCF301}"/>
              </a:ext>
            </a:extLst>
          </p:cNvPr>
          <p:cNvSpPr txBox="1"/>
          <p:nvPr/>
        </p:nvSpPr>
        <p:spPr>
          <a:xfrm>
            <a:off x="7010400" y="1462733"/>
            <a:ext cx="4917440" cy="369332"/>
          </a:xfrm>
          <a:prstGeom prst="rect">
            <a:avLst/>
          </a:prstGeom>
          <a:noFill/>
        </p:spPr>
        <p:txBody>
          <a:bodyPr wrap="square" rtlCol="0">
            <a:spAutoFit/>
          </a:bodyPr>
          <a:lstStyle/>
          <a:p>
            <a:r>
              <a:rPr lang="en-US" dirty="0">
                <a:highlight>
                  <a:srgbClr val="000000"/>
                </a:highlight>
              </a:rPr>
              <a:t>Step 1: Import Data, Initial Data Review  </a:t>
            </a:r>
          </a:p>
        </p:txBody>
      </p:sp>
      <p:sp>
        <p:nvSpPr>
          <p:cNvPr id="7" name="TextBox 6">
            <a:extLst>
              <a:ext uri="{FF2B5EF4-FFF2-40B4-BE49-F238E27FC236}">
                <a16:creationId xmlns:a16="http://schemas.microsoft.com/office/drawing/2014/main" id="{7EB3B050-7FFB-CA6C-AD40-AEC4152BF54B}"/>
              </a:ext>
            </a:extLst>
          </p:cNvPr>
          <p:cNvSpPr txBox="1"/>
          <p:nvPr/>
        </p:nvSpPr>
        <p:spPr>
          <a:xfrm>
            <a:off x="7051040" y="1832065"/>
            <a:ext cx="4531360" cy="646331"/>
          </a:xfrm>
          <a:prstGeom prst="rect">
            <a:avLst/>
          </a:prstGeom>
          <a:noFill/>
        </p:spPr>
        <p:txBody>
          <a:bodyPr wrap="square" rtlCol="0">
            <a:spAutoFit/>
          </a:bodyPr>
          <a:lstStyle/>
          <a:p>
            <a:r>
              <a:rPr lang="en-US" dirty="0">
                <a:solidFill>
                  <a:srgbClr val="002060"/>
                </a:solidFill>
                <a:latin typeface="Calibri" panose="020F0502020204030204" pitchFamily="34" charset="0"/>
                <a:ea typeface="Calibri" panose="020F0502020204030204" pitchFamily="34" charset="0"/>
                <a:cs typeface="Calibri" panose="020F0502020204030204" pitchFamily="34" charset="0"/>
              </a:rPr>
              <a:t>First step in Data Preprocessing where data is reviewed </a:t>
            </a:r>
            <a:r>
              <a:rPr lang="en-US" sz="1800" dirty="0">
                <a:solidFill>
                  <a:srgbClr val="002060"/>
                </a:solidFill>
                <a:effectLst/>
                <a:latin typeface="Calibri" panose="020F0502020204030204" pitchFamily="34" charset="0"/>
                <a:ea typeface="Calibri" panose="020F0502020204030204" pitchFamily="34" charset="0"/>
                <a:cs typeface="Calibri" panose="020F0502020204030204" pitchFamily="34" charset="0"/>
              </a:rPr>
              <a:t>to understand its structure</a:t>
            </a:r>
            <a:r>
              <a:rPr lang="en-US" sz="1800" dirty="0">
                <a:solidFill>
                  <a:srgbClr val="002060"/>
                </a:solidFill>
                <a:effectLst/>
                <a:latin typeface="Aptos" panose="020B0004020202020204" pitchFamily="34" charset="0"/>
                <a:ea typeface="Aptos" panose="020B0004020202020204" pitchFamily="34" charset="0"/>
                <a:cs typeface="Times New Roman" panose="02020603050405020304" pitchFamily="18" charset="0"/>
              </a:rPr>
              <a:t>.</a:t>
            </a:r>
            <a:endParaRPr lang="en-US" dirty="0">
              <a:solidFill>
                <a:srgbClr val="002060"/>
              </a:solidFill>
            </a:endParaRPr>
          </a:p>
        </p:txBody>
      </p:sp>
    </p:spTree>
    <p:extLst>
      <p:ext uri="{BB962C8B-B14F-4D97-AF65-F5344CB8AC3E}">
        <p14:creationId xmlns:p14="http://schemas.microsoft.com/office/powerpoint/2010/main" val="1547765866"/>
      </p:ext>
    </p:extLst>
  </p:cSld>
  <p:clrMapOvr>
    <a:masterClrMapping/>
  </p:clrMapOvr>
  <mc:AlternateContent xmlns:mc="http://schemas.openxmlformats.org/markup-compatibility/2006">
    <mc:Choice xmlns:p14="http://schemas.microsoft.com/office/powerpoint/2010/main" Requires="p14">
      <p:transition spd="slow" p14:dur="2000">
        <p14:reveal/>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E488D77-53C0-47BF-D0A2-0F4703993687}"/>
              </a:ext>
            </a:extLst>
          </p:cNvPr>
          <p:cNvPicPr>
            <a:picLocks noChangeAspect="1"/>
          </p:cNvPicPr>
          <p:nvPr/>
        </p:nvPicPr>
        <p:blipFill rotWithShape="1">
          <a:blip r:embed="rId2"/>
          <a:srcRect l="26000" t="33037" r="28167" b="38222"/>
          <a:stretch/>
        </p:blipFill>
        <p:spPr>
          <a:xfrm>
            <a:off x="4521200" y="259080"/>
            <a:ext cx="7445866" cy="2626360"/>
          </a:xfrm>
          <a:prstGeom prst="rect">
            <a:avLst/>
          </a:prstGeom>
        </p:spPr>
      </p:pic>
      <p:sp>
        <p:nvSpPr>
          <p:cNvPr id="11" name="TextBox 10">
            <a:extLst>
              <a:ext uri="{FF2B5EF4-FFF2-40B4-BE49-F238E27FC236}">
                <a16:creationId xmlns:a16="http://schemas.microsoft.com/office/drawing/2014/main" id="{3050C19E-EBA2-41BA-B59A-8BED7E1C5621}"/>
              </a:ext>
            </a:extLst>
          </p:cNvPr>
          <p:cNvSpPr txBox="1"/>
          <p:nvPr/>
        </p:nvSpPr>
        <p:spPr>
          <a:xfrm>
            <a:off x="376248" y="1186426"/>
            <a:ext cx="4063672" cy="4832092"/>
          </a:xfrm>
          <a:prstGeom prst="rect">
            <a:avLst/>
          </a:prstGeom>
          <a:noFill/>
        </p:spPr>
        <p:txBody>
          <a:bodyPr wrap="square">
            <a:spAutoFit/>
          </a:bodyPr>
          <a:lstStyle/>
          <a:p>
            <a:r>
              <a:rPr lang="en-US" sz="2200" dirty="0">
                <a:highlight>
                  <a:srgbClr val="000000"/>
                </a:highlight>
              </a:rPr>
              <a:t>Step 2: Data Standardization</a:t>
            </a:r>
          </a:p>
          <a:p>
            <a:r>
              <a:rPr lang="en-US" sz="2200" dirty="0">
                <a:solidFill>
                  <a:srgbClr val="002060"/>
                </a:solidFill>
                <a:latin typeface="Calibri" panose="020F0502020204030204" pitchFamily="34" charset="0"/>
                <a:ea typeface="Calibri" panose="020F0502020204030204" pitchFamily="34" charset="0"/>
                <a:cs typeface="Calibri" panose="020F0502020204030204" pitchFamily="34" charset="0"/>
              </a:rPr>
              <a:t>Consistent data formats are ensured by casting each column to the appropriate data type. The SQL TRY_CAST function is used to convert columns like id, </a:t>
            </a:r>
            <a:r>
              <a:rPr lang="en-US" sz="2200" dirty="0" err="1">
                <a:solidFill>
                  <a:srgbClr val="002060"/>
                </a:solidFill>
                <a:latin typeface="Calibri" panose="020F0502020204030204" pitchFamily="34" charset="0"/>
                <a:ea typeface="Calibri" panose="020F0502020204030204" pitchFamily="34" charset="0"/>
                <a:cs typeface="Calibri" panose="020F0502020204030204" pitchFamily="34" charset="0"/>
              </a:rPr>
              <a:t>drugName</a:t>
            </a:r>
            <a:r>
              <a:rPr lang="en-US" sz="2200" dirty="0">
                <a:solidFill>
                  <a:srgbClr val="002060"/>
                </a:solidFill>
                <a:latin typeface="Calibri" panose="020F0502020204030204" pitchFamily="34" charset="0"/>
                <a:ea typeface="Calibri" panose="020F0502020204030204" pitchFamily="34" charset="0"/>
                <a:cs typeface="Calibri" panose="020F0502020204030204" pitchFamily="34" charset="0"/>
              </a:rPr>
              <a:t>, condition, and rating to their correct formats (e.g., integer, text, date), ensuring that the data is uniformly structured for subsequent analysis. This step is critical for maintaining data integrity and avoiding errors during analysis.</a:t>
            </a:r>
          </a:p>
        </p:txBody>
      </p:sp>
      <p:pic>
        <p:nvPicPr>
          <p:cNvPr id="12" name="Picture 11" descr="A computer screen shot of a computer screen&#10;&#10;Description automatically generated">
            <a:extLst>
              <a:ext uri="{FF2B5EF4-FFF2-40B4-BE49-F238E27FC236}">
                <a16:creationId xmlns:a16="http://schemas.microsoft.com/office/drawing/2014/main" id="{80791502-5911-36CE-31CE-816E24547025}"/>
              </a:ext>
            </a:extLst>
          </p:cNvPr>
          <p:cNvPicPr>
            <a:picLocks noChangeAspect="1"/>
          </p:cNvPicPr>
          <p:nvPr/>
        </p:nvPicPr>
        <p:blipFill rotWithShape="1">
          <a:blip r:embed="rId3"/>
          <a:srcRect l="12735" t="16562" r="36666" b="30257"/>
          <a:stretch/>
        </p:blipFill>
        <p:spPr bwMode="auto">
          <a:xfrm>
            <a:off x="4907279" y="2900680"/>
            <a:ext cx="6255309" cy="369824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010709292"/>
      </p:ext>
    </p:extLst>
  </p:cSld>
  <p:clrMapOvr>
    <a:masterClrMapping/>
  </p:clrMapOvr>
  <mc:AlternateContent xmlns:mc="http://schemas.openxmlformats.org/markup-compatibility/2006">
    <mc:Choice xmlns:p14="http://schemas.microsoft.com/office/powerpoint/2010/main" Requires="p14">
      <p:transition spd="slow" p14:dur="2000">
        <p14:reveal/>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AFC6252-C5A5-597C-F843-F6ABEF9DC3A0}"/>
              </a:ext>
            </a:extLst>
          </p:cNvPr>
          <p:cNvSpPr>
            <a:spLocks noGrp="1"/>
          </p:cNvSpPr>
          <p:nvPr>
            <p:ph idx="1"/>
          </p:nvPr>
        </p:nvSpPr>
        <p:spPr>
          <a:xfrm>
            <a:off x="6539865" y="600159"/>
            <a:ext cx="5035608" cy="3140567"/>
          </a:xfrm>
        </p:spPr>
        <p:txBody>
          <a:bodyPr/>
          <a:lstStyle/>
          <a:p>
            <a:pPr marL="0" marR="0" indent="0">
              <a:lnSpc>
                <a:spcPct val="107000"/>
              </a:lnSpc>
              <a:spcBef>
                <a:spcPts val="0"/>
              </a:spcBef>
              <a:spcAft>
                <a:spcPts val="800"/>
              </a:spcAft>
              <a:buNone/>
            </a:pPr>
            <a:r>
              <a:rPr lang="en-US" sz="1800" b="1" dirty="0">
                <a:effectLst/>
                <a:highlight>
                  <a:srgbClr val="000000"/>
                </a:highlight>
                <a:latin typeface="Calibri" panose="020F0502020204030204" pitchFamily="34" charset="0"/>
                <a:ea typeface="Calibri" panose="020F0502020204030204" pitchFamily="34" charset="0"/>
                <a:cs typeface="Calibri" panose="020F0502020204030204" pitchFamily="34" charset="0"/>
              </a:rPr>
              <a:t>Step 3: Null Value Identification and Handling</a:t>
            </a:r>
          </a:p>
          <a:p>
            <a:pPr marL="0" marR="0" indent="0">
              <a:lnSpc>
                <a:spcPct val="107000"/>
              </a:lnSpc>
              <a:spcBef>
                <a:spcPts val="0"/>
              </a:spcBef>
              <a:spcAft>
                <a:spcPts val="800"/>
              </a:spcAft>
              <a:buNone/>
            </a:pPr>
            <a:r>
              <a:rPr lang="en-US" sz="1900" dirty="0">
                <a:solidFill>
                  <a:srgbClr val="002060"/>
                </a:solidFill>
                <a:effectLst/>
                <a:latin typeface="Calibri" panose="020F0502020204030204" pitchFamily="34" charset="0"/>
                <a:ea typeface="Calibri" panose="020F0502020204030204" pitchFamily="34" charset="0"/>
                <a:cs typeface="Calibri" panose="020F0502020204030204" pitchFamily="34" charset="0"/>
              </a:rPr>
              <a:t>To ensure data quality, null values are identified by checking critical columns such as ID, </a:t>
            </a:r>
            <a:r>
              <a:rPr lang="en-US" sz="1900" dirty="0" err="1">
                <a:solidFill>
                  <a:srgbClr val="002060"/>
                </a:solidFill>
                <a:effectLst/>
                <a:latin typeface="Calibri" panose="020F0502020204030204" pitchFamily="34" charset="0"/>
                <a:ea typeface="Calibri" panose="020F0502020204030204" pitchFamily="34" charset="0"/>
                <a:cs typeface="Calibri" panose="020F0502020204030204" pitchFamily="34" charset="0"/>
              </a:rPr>
              <a:t>drugName</a:t>
            </a:r>
            <a:r>
              <a:rPr lang="en-US" sz="1900" dirty="0">
                <a:solidFill>
                  <a:srgbClr val="002060"/>
                </a:solidFill>
                <a:effectLst/>
                <a:latin typeface="Calibri" panose="020F0502020204030204" pitchFamily="34" charset="0"/>
                <a:ea typeface="Calibri" panose="020F0502020204030204" pitchFamily="34" charset="0"/>
                <a:cs typeface="Calibri" panose="020F0502020204030204" pitchFamily="34" charset="0"/>
              </a:rPr>
              <a:t>, condition, review, Rating, Date, and </a:t>
            </a:r>
            <a:r>
              <a:rPr lang="en-US" sz="1900" dirty="0" err="1">
                <a:solidFill>
                  <a:srgbClr val="002060"/>
                </a:solidFill>
                <a:effectLst/>
                <a:latin typeface="Calibri" panose="020F0502020204030204" pitchFamily="34" charset="0"/>
                <a:ea typeface="Calibri" panose="020F0502020204030204" pitchFamily="34" charset="0"/>
                <a:cs typeface="Calibri" panose="020F0502020204030204" pitchFamily="34" charset="0"/>
              </a:rPr>
              <a:t>usefulCount</a:t>
            </a:r>
            <a:r>
              <a:rPr lang="en-US" sz="1900" dirty="0">
                <a:solidFill>
                  <a:srgbClr val="002060"/>
                </a:solidFill>
                <a:effectLst/>
                <a:latin typeface="Calibri" panose="020F0502020204030204" pitchFamily="34" charset="0"/>
                <a:ea typeface="Calibri" panose="020F0502020204030204" pitchFamily="34" charset="0"/>
                <a:cs typeface="Calibri" panose="020F0502020204030204" pitchFamily="34" charset="0"/>
              </a:rPr>
              <a:t>. Rows with null values in the condition column are removed to maintain the integrity of the dataset.</a:t>
            </a:r>
            <a:endParaRPr lang="en-US" sz="1900" b="1" dirty="0">
              <a:solidFill>
                <a:srgbClr val="002060"/>
              </a:solidFill>
              <a:effectLst/>
              <a:latin typeface="Calibri" panose="020F0502020204030204" pitchFamily="34" charset="0"/>
              <a:ea typeface="Calibri" panose="020F0502020204030204" pitchFamily="34" charset="0"/>
              <a:cs typeface="Calibri" panose="020F0502020204030204" pitchFamily="34" charset="0"/>
            </a:endParaRPr>
          </a:p>
        </p:txBody>
      </p:sp>
      <p:pic>
        <p:nvPicPr>
          <p:cNvPr id="4" name="Picture 3" descr="A computer screen with text&#10;&#10;Description automatically generated">
            <a:extLst>
              <a:ext uri="{FF2B5EF4-FFF2-40B4-BE49-F238E27FC236}">
                <a16:creationId xmlns:a16="http://schemas.microsoft.com/office/drawing/2014/main" id="{2916A711-8ED6-49D6-8110-4411DBFA10DB}"/>
              </a:ext>
            </a:extLst>
          </p:cNvPr>
          <p:cNvPicPr>
            <a:picLocks noChangeAspect="1"/>
          </p:cNvPicPr>
          <p:nvPr/>
        </p:nvPicPr>
        <p:blipFill rotWithShape="1">
          <a:blip r:embed="rId2"/>
          <a:srcRect l="12222" t="23223" r="38719" b="10697"/>
          <a:stretch/>
        </p:blipFill>
        <p:spPr bwMode="auto">
          <a:xfrm>
            <a:off x="223520" y="182880"/>
            <a:ext cx="5872480" cy="4448479"/>
          </a:xfrm>
          <a:prstGeom prst="rect">
            <a:avLst/>
          </a:prstGeom>
          <a:ln>
            <a:noFill/>
          </a:ln>
          <a:extLst>
            <a:ext uri="{53640926-AAD7-44D8-BBD7-CCE9431645EC}">
              <a14:shadowObscured xmlns:a14="http://schemas.microsoft.com/office/drawing/2010/main"/>
            </a:ext>
          </a:extLst>
        </p:spPr>
      </p:pic>
      <p:pic>
        <p:nvPicPr>
          <p:cNvPr id="6" name="Picture 5" descr="A computer screen with text&#10;&#10;Description automatically generated">
            <a:extLst>
              <a:ext uri="{FF2B5EF4-FFF2-40B4-BE49-F238E27FC236}">
                <a16:creationId xmlns:a16="http://schemas.microsoft.com/office/drawing/2014/main" id="{1F4C7375-09E2-2FDA-F915-55F0BF2259BB}"/>
              </a:ext>
            </a:extLst>
          </p:cNvPr>
          <p:cNvPicPr>
            <a:picLocks noChangeAspect="1"/>
          </p:cNvPicPr>
          <p:nvPr/>
        </p:nvPicPr>
        <p:blipFill rotWithShape="1">
          <a:blip r:embed="rId3"/>
          <a:srcRect l="11538" t="29358" r="40428" b="38122"/>
          <a:stretch/>
        </p:blipFill>
        <p:spPr bwMode="auto">
          <a:xfrm>
            <a:off x="4653280" y="4042089"/>
            <a:ext cx="7101840" cy="2704151"/>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130198548"/>
      </p:ext>
    </p:extLst>
  </p:cSld>
  <p:clrMapOvr>
    <a:masterClrMapping/>
  </p:clrMapOvr>
  <mc:AlternateContent xmlns:mc="http://schemas.openxmlformats.org/markup-compatibility/2006">
    <mc:Choice xmlns:p14="http://schemas.microsoft.com/office/powerpoint/2010/main" Requires="p14">
      <p:transition spd="slow" p14:dur="2000">
        <p14:revea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anim calcmode="lin" valueType="num">
                                      <p:cBhvr>
                                        <p:cTn id="15" dur="1000" fill="hold"/>
                                        <p:tgtEl>
                                          <p:spTgt spid="6"/>
                                        </p:tgtEl>
                                        <p:attrNameLst>
                                          <p:attrName>ppt_x</p:attrName>
                                        </p:attrNameLst>
                                      </p:cBhvr>
                                      <p:tavLst>
                                        <p:tav tm="0">
                                          <p:val>
                                            <p:strVal val="#ppt_x"/>
                                          </p:val>
                                        </p:tav>
                                        <p:tav tm="100000">
                                          <p:val>
                                            <p:strVal val="#ppt_x"/>
                                          </p:val>
                                        </p:tav>
                                      </p:tavLst>
                                    </p:anim>
                                    <p:anim calcmode="lin" valueType="num">
                                      <p:cBhvr>
                                        <p:cTn id="1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omputer screen with text&#10;&#10;Description automatically generated">
            <a:extLst>
              <a:ext uri="{FF2B5EF4-FFF2-40B4-BE49-F238E27FC236}">
                <a16:creationId xmlns:a16="http://schemas.microsoft.com/office/drawing/2014/main" id="{EBDA569E-0B88-515B-0640-CE90AE959545}"/>
              </a:ext>
            </a:extLst>
          </p:cNvPr>
          <p:cNvPicPr>
            <a:picLocks noChangeAspect="1"/>
          </p:cNvPicPr>
          <p:nvPr/>
        </p:nvPicPr>
        <p:blipFill rotWithShape="1">
          <a:blip r:embed="rId3"/>
          <a:srcRect l="12732" t="35333" r="40768" b="38224"/>
          <a:stretch/>
        </p:blipFill>
        <p:spPr bwMode="auto">
          <a:xfrm>
            <a:off x="182880" y="172720"/>
            <a:ext cx="7846556" cy="2509520"/>
          </a:xfrm>
          <a:prstGeom prst="rect">
            <a:avLst/>
          </a:prstGeom>
          <a:ln>
            <a:noFill/>
          </a:ln>
          <a:extLst>
            <a:ext uri="{53640926-AAD7-44D8-BBD7-CCE9431645EC}">
              <a14:shadowObscured xmlns:a14="http://schemas.microsoft.com/office/drawing/2010/main"/>
            </a:ext>
          </a:extLst>
        </p:spPr>
      </p:pic>
      <p:pic>
        <p:nvPicPr>
          <p:cNvPr id="5" name="Picture 4" descr="A computer screen with text boxes&#10;&#10;Description automatically generated">
            <a:extLst>
              <a:ext uri="{FF2B5EF4-FFF2-40B4-BE49-F238E27FC236}">
                <a16:creationId xmlns:a16="http://schemas.microsoft.com/office/drawing/2014/main" id="{644327EF-E7F6-8AB0-A1F0-25E336AEBE15}"/>
              </a:ext>
            </a:extLst>
          </p:cNvPr>
          <p:cNvPicPr>
            <a:picLocks noChangeAspect="1"/>
          </p:cNvPicPr>
          <p:nvPr/>
        </p:nvPicPr>
        <p:blipFill rotWithShape="1">
          <a:blip r:embed="rId4"/>
          <a:srcRect l="11538" t="23895" r="50000" b="37811"/>
          <a:stretch/>
        </p:blipFill>
        <p:spPr bwMode="auto">
          <a:xfrm>
            <a:off x="2794000" y="2987040"/>
            <a:ext cx="6603999" cy="3698240"/>
          </a:xfrm>
          <a:prstGeom prst="rect">
            <a:avLst/>
          </a:prstGeom>
          <a:ln>
            <a:noFill/>
          </a:ln>
          <a:extLst>
            <a:ext uri="{53640926-AAD7-44D8-BBD7-CCE9431645EC}">
              <a14:shadowObscured xmlns:a14="http://schemas.microsoft.com/office/drawing/2010/main"/>
            </a:ext>
          </a:extLst>
        </p:spPr>
      </p:pic>
      <p:sp>
        <p:nvSpPr>
          <p:cNvPr id="8" name="TextBox 7">
            <a:extLst>
              <a:ext uri="{FF2B5EF4-FFF2-40B4-BE49-F238E27FC236}">
                <a16:creationId xmlns:a16="http://schemas.microsoft.com/office/drawing/2014/main" id="{52FE013D-B241-58D1-7AF3-6DB92EA9E415}"/>
              </a:ext>
            </a:extLst>
          </p:cNvPr>
          <p:cNvSpPr txBox="1"/>
          <p:nvPr/>
        </p:nvSpPr>
        <p:spPr>
          <a:xfrm>
            <a:off x="71120" y="2849880"/>
            <a:ext cx="2609735" cy="3416320"/>
          </a:xfrm>
          <a:prstGeom prst="rect">
            <a:avLst/>
          </a:prstGeom>
          <a:noFill/>
        </p:spPr>
        <p:txBody>
          <a:bodyPr wrap="square" rtlCol="0">
            <a:spAutoFit/>
          </a:bodyPr>
          <a:lstStyle/>
          <a:p>
            <a:r>
              <a:rPr lang="en-US" dirty="0">
                <a:highlight>
                  <a:srgbClr val="000000"/>
                </a:highlight>
              </a:rPr>
              <a:t>Step 4:</a:t>
            </a:r>
            <a:r>
              <a:rPr lang="en-US" dirty="0"/>
              <a:t> </a:t>
            </a:r>
            <a:r>
              <a:rPr lang="en-US" dirty="0">
                <a:solidFill>
                  <a:srgbClr val="002060"/>
                </a:solidFill>
                <a:latin typeface="Calibri" panose="020F0502020204030204" pitchFamily="34" charset="0"/>
                <a:ea typeface="Calibri" panose="020F0502020204030204" pitchFamily="34" charset="0"/>
                <a:cs typeface="Calibri" panose="020F0502020204030204" pitchFamily="34" charset="0"/>
              </a:rPr>
              <a:t>Here, the SQL code standardizes the ‘</a:t>
            </a:r>
            <a:r>
              <a:rPr lang="en-US" dirty="0" err="1">
                <a:solidFill>
                  <a:srgbClr val="002060"/>
                </a:solidFill>
                <a:latin typeface="Calibri" panose="020F0502020204030204" pitchFamily="34" charset="0"/>
                <a:ea typeface="Calibri" panose="020F0502020204030204" pitchFamily="34" charset="0"/>
                <a:cs typeface="Calibri" panose="020F0502020204030204" pitchFamily="34" charset="0"/>
              </a:rPr>
              <a:t>drugname</a:t>
            </a:r>
            <a:r>
              <a:rPr lang="en-US" dirty="0">
                <a:solidFill>
                  <a:srgbClr val="002060"/>
                </a:solidFill>
                <a:latin typeface="Calibri" panose="020F0502020204030204" pitchFamily="34" charset="0"/>
                <a:ea typeface="Calibri" panose="020F0502020204030204" pitchFamily="34" charset="0"/>
                <a:cs typeface="Calibri" panose="020F0502020204030204" pitchFamily="34" charset="0"/>
              </a:rPr>
              <a:t>’ and ‘condition’ columns by trimming whitespace and converting text to lowercase, removes duplicate rows based on ‘id’ and identifies outliers in the ‘rating’ column by selecting values outside 1 to 10 range. </a:t>
            </a:r>
          </a:p>
        </p:txBody>
      </p:sp>
      <p:pic>
        <p:nvPicPr>
          <p:cNvPr id="15" name="Picture 14">
            <a:extLst>
              <a:ext uri="{FF2B5EF4-FFF2-40B4-BE49-F238E27FC236}">
                <a16:creationId xmlns:a16="http://schemas.microsoft.com/office/drawing/2014/main" id="{4D47D7A1-7456-728F-B2B9-D47709D0D9FE}"/>
              </a:ext>
            </a:extLst>
          </p:cNvPr>
          <p:cNvPicPr>
            <a:picLocks noChangeAspect="1"/>
          </p:cNvPicPr>
          <p:nvPr/>
        </p:nvPicPr>
        <p:blipFill rotWithShape="1">
          <a:blip r:embed="rId5"/>
          <a:srcRect l="12250" t="29778" r="45833" b="39111"/>
          <a:stretch/>
        </p:blipFill>
        <p:spPr>
          <a:xfrm>
            <a:off x="6842759" y="1295399"/>
            <a:ext cx="5110479" cy="2133601"/>
          </a:xfrm>
          <a:prstGeom prst="rect">
            <a:avLst/>
          </a:prstGeom>
        </p:spPr>
      </p:pic>
    </p:spTree>
    <p:extLst>
      <p:ext uri="{BB962C8B-B14F-4D97-AF65-F5344CB8AC3E}">
        <p14:creationId xmlns:p14="http://schemas.microsoft.com/office/powerpoint/2010/main" val="3842099183"/>
      </p:ext>
    </p:extLst>
  </p:cSld>
  <p:clrMapOvr>
    <a:masterClrMapping/>
  </p:clrMapOvr>
  <mc:AlternateContent xmlns:mc="http://schemas.openxmlformats.org/markup-compatibility/2006">
    <mc:Choice xmlns:p14="http://schemas.microsoft.com/office/powerpoint/2010/main" Requires="p14">
      <p:transition spd="slow" p14:dur="2000">
        <p14:revea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1000"/>
                                        <p:tgtEl>
                                          <p:spTgt spid="15"/>
                                        </p:tgtEl>
                                      </p:cBhvr>
                                    </p:animEffect>
                                    <p:anim calcmode="lin" valueType="num">
                                      <p:cBhvr>
                                        <p:cTn id="22" dur="1000" fill="hold"/>
                                        <p:tgtEl>
                                          <p:spTgt spid="15"/>
                                        </p:tgtEl>
                                        <p:attrNameLst>
                                          <p:attrName>ppt_x</p:attrName>
                                        </p:attrNameLst>
                                      </p:cBhvr>
                                      <p:tavLst>
                                        <p:tav tm="0">
                                          <p:val>
                                            <p:strVal val="#ppt_x"/>
                                          </p:val>
                                        </p:tav>
                                        <p:tav tm="100000">
                                          <p:val>
                                            <p:strVal val="#ppt_x"/>
                                          </p:val>
                                        </p:tav>
                                      </p:tavLst>
                                    </p:anim>
                                    <p:anim calcmode="lin" valueType="num">
                                      <p:cBhvr>
                                        <p:cTn id="23"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
  <a:themeElements>
    <a:clrScheme name="Slate">
      <a:dk1>
        <a:sysClr val="windowText" lastClr="000000"/>
      </a:dk1>
      <a:lt1>
        <a:sysClr val="window" lastClr="FFFFFF"/>
      </a:lt1>
      <a:dk2>
        <a:srgbClr val="212123"/>
      </a:dk2>
      <a:lt2>
        <a:srgbClr val="DADADA"/>
      </a:lt2>
      <a:accent1>
        <a:srgbClr val="BC451B"/>
      </a:accent1>
      <a:accent2>
        <a:srgbClr val="D3BA68"/>
      </a:accent2>
      <a:accent3>
        <a:srgbClr val="BB8640"/>
      </a:accent3>
      <a:accent4>
        <a:srgbClr val="AD9277"/>
      </a:accent4>
      <a:accent5>
        <a:srgbClr val="A55A43"/>
      </a:accent5>
      <a:accent6>
        <a:srgbClr val="AD9D7B"/>
      </a:accent6>
      <a:hlink>
        <a:srgbClr val="E98052"/>
      </a:hlink>
      <a:folHlink>
        <a:srgbClr val="F4B69B"/>
      </a:folHlink>
    </a:clrScheme>
    <a:fontScheme name="Slate">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3F2DE9A5-64E6-437C-A389-CC4477E817E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TM04033929[[fn=Slate]]</Template>
  <TotalTime>2085</TotalTime>
  <Words>1979</Words>
  <Application>Microsoft Office PowerPoint</Application>
  <PresentationFormat>Widescreen</PresentationFormat>
  <Paragraphs>146</Paragraphs>
  <Slides>28</Slides>
  <Notes>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28</vt:i4>
      </vt:variant>
    </vt:vector>
  </HeadingPairs>
  <TitlesOfParts>
    <vt:vector size="37" baseType="lpstr">
      <vt:lpstr>Amasis MT Pro Light</vt:lpstr>
      <vt:lpstr>Aptos</vt:lpstr>
      <vt:lpstr>Arial</vt:lpstr>
      <vt:lpstr>Baskerville Old Face</vt:lpstr>
      <vt:lpstr>Calibri</vt:lpstr>
      <vt:lpstr>Calisto MT</vt:lpstr>
      <vt:lpstr>Symbol</vt:lpstr>
      <vt:lpstr>Wingdings 2</vt:lpstr>
      <vt:lpstr>Slate</vt:lpstr>
      <vt:lpstr>HAP780 - FINAL PROJECT </vt:lpstr>
      <vt:lpstr>Project – Data Analysis on Drug Review Dataset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WEKA SOFTWARE</vt:lpstr>
      <vt:lpstr>PowerPoint Presentation</vt:lpstr>
      <vt:lpstr>PowerPoint Presentation</vt:lpstr>
      <vt:lpstr>PowerPoint Presentation</vt:lpstr>
      <vt:lpstr>PowerPoint Presentation</vt:lpstr>
      <vt:lpstr>PowerPoint Presentation</vt:lpstr>
      <vt:lpstr>PowerPoint Presentation</vt:lpstr>
      <vt:lpstr>RESULTS </vt:lpstr>
      <vt:lpstr>PowerPoint Presentation</vt:lpstr>
      <vt:lpstr>CONCLUSION</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Lakshmi Indira Kuppa</dc:creator>
  <cp:lastModifiedBy>Lakshmi Indira Kuppa</cp:lastModifiedBy>
  <cp:revision>46</cp:revision>
  <dcterms:created xsi:type="dcterms:W3CDTF">2024-08-11T22:35:38Z</dcterms:created>
  <dcterms:modified xsi:type="dcterms:W3CDTF">2024-08-15T15:23:12Z</dcterms:modified>
</cp:coreProperties>
</file>